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5" r:id="rId3"/>
    <p:sldId id="280" r:id="rId4"/>
    <p:sldId id="258" r:id="rId5"/>
    <p:sldId id="259" r:id="rId6"/>
    <p:sldId id="260" r:id="rId7"/>
    <p:sldId id="269" r:id="rId8"/>
    <p:sldId id="286" r:id="rId9"/>
    <p:sldId id="263" r:id="rId10"/>
    <p:sldId id="264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83" r:id="rId19"/>
    <p:sldId id="284" r:id="rId20"/>
    <p:sldId id="28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8000"/>
    <a:srgbClr val="33CC33"/>
    <a:srgbClr val="00CC00"/>
    <a:srgbClr val="66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78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A658F-364E-479B-8CC0-32D27ACA5362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38169-9ADF-448F-808C-D69A5226F6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13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7E7D9-709F-47F6-A048-425F237DFB3B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_tradn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D1BB-915B-4E9E-8009-8712216617B3}" type="datetimeFigureOut">
              <a:rPr lang="es-ES" smtClean="0"/>
              <a:pPr/>
              <a:t>26/05/2015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0398-2070-4038-884A-AD25BF32D99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979712" y="1196752"/>
            <a:ext cx="5400600" cy="85953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all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Финтокс</a:t>
            </a:r>
            <a:r>
              <a:rPr lang="ru-RU" sz="4000" b="1" cap="all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cap="all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нейчер</a:t>
            </a:r>
            <a:endParaRPr lang="en-GB" sz="40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6" name="4 Imagen" descr="LOGO liptosa sombra BAJA RESOLUCION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753"/>
              <a:ext cx="1523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3" name="12 Imagen" descr="vitis vinif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2371" y="3861048"/>
            <a:ext cx="1582558" cy="2348879"/>
          </a:xfrm>
          <a:prstGeom prst="rect">
            <a:avLst/>
          </a:prstGeom>
        </p:spPr>
      </p:pic>
      <p:pic>
        <p:nvPicPr>
          <p:cNvPr id="15" name="14 Imagen" descr="sylimarin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509120"/>
            <a:ext cx="2029594" cy="1449710"/>
          </a:xfrm>
          <a:prstGeom prst="rect">
            <a:avLst/>
          </a:prstGeom>
        </p:spPr>
      </p:pic>
      <p:pic>
        <p:nvPicPr>
          <p:cNvPr id="16" name="15 Imagen" descr="alcacho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509120"/>
            <a:ext cx="2016953" cy="1459235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0" y="6623641"/>
            <a:ext cx="9144000" cy="4571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7" descr="C:\Datos\Desktop\ALGAS\seaweed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703" y="4437112"/>
            <a:ext cx="1354009" cy="168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5299170"/>
            <a:ext cx="1907704" cy="13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95536" y="106335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ПОЧЕМУ ФЕРМЕНТЫ</a:t>
            </a:r>
            <a:r>
              <a:rPr lang="es-ES_tradnl" sz="38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0" name="20 CuadroTexto"/>
          <p:cNvSpPr txBox="1"/>
          <p:nvPr/>
        </p:nvSpPr>
        <p:spPr>
          <a:xfrm>
            <a:off x="898773" y="2504802"/>
            <a:ext cx="7777163" cy="229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Эпоксидаза</a:t>
            </a:r>
            <a:r>
              <a:rPr lang="en-GB" sz="25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		</a:t>
            </a:r>
            <a:r>
              <a:rPr lang="ru-RU" sz="25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Трихоттецины</a:t>
            </a:r>
            <a:endParaRPr lang="en-GB" sz="2500" b="1" dirty="0">
              <a:solidFill>
                <a:srgbClr val="0066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5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Лактоназа</a:t>
            </a:r>
            <a:r>
              <a:rPr lang="en-GB" sz="25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		</a:t>
            </a:r>
            <a:r>
              <a:rPr lang="ru-RU" sz="25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Зеараленон</a:t>
            </a:r>
            <a:endParaRPr lang="en-GB" sz="25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5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Протеаза</a:t>
            </a:r>
            <a:r>
              <a:rPr lang="en-GB" sz="25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		</a:t>
            </a:r>
            <a:r>
              <a:rPr lang="ru-RU" sz="25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Охратоксин</a:t>
            </a:r>
            <a:endParaRPr lang="en-GB" sz="25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+mn-lt"/>
            </a:endParaRPr>
          </a:p>
        </p:txBody>
      </p:sp>
      <p:cxnSp>
        <p:nvCxnSpPr>
          <p:cNvPr id="22" name="23 Conector recto de flecha"/>
          <p:cNvCxnSpPr/>
          <p:nvPr/>
        </p:nvCxnSpPr>
        <p:spPr>
          <a:xfrm>
            <a:off x="2627561" y="2720702"/>
            <a:ext cx="1008062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4 Conector recto de flecha"/>
          <p:cNvCxnSpPr/>
          <p:nvPr/>
        </p:nvCxnSpPr>
        <p:spPr>
          <a:xfrm>
            <a:off x="2627561" y="4305027"/>
            <a:ext cx="1008062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5 Conector recto de flecha"/>
          <p:cNvCxnSpPr/>
          <p:nvPr/>
        </p:nvCxnSpPr>
        <p:spPr>
          <a:xfrm>
            <a:off x="2627561" y="3512865"/>
            <a:ext cx="1008062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6 Cerrar llave"/>
          <p:cNvSpPr/>
          <p:nvPr/>
        </p:nvSpPr>
        <p:spPr>
          <a:xfrm>
            <a:off x="5796211" y="2431777"/>
            <a:ext cx="790575" cy="208915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27 CuadroTexto"/>
          <p:cNvSpPr txBox="1"/>
          <p:nvPr/>
        </p:nvSpPr>
        <p:spPr>
          <a:xfrm>
            <a:off x="6586786" y="3079477"/>
            <a:ext cx="2124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НЕ ТОКСИЧНЫЕ МЕТАБОЛИТЫ</a:t>
            </a:r>
            <a:endParaRPr lang="es-ES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2" name="4 Imagen" descr="LOGO liptosa sombra BAJA RESOLUC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3" name="12 Imagen" descr="le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8144" y="5434062"/>
            <a:ext cx="1635856" cy="1423938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23963" y="2351088"/>
            <a:ext cx="7920037" cy="3598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ДЕТОКСИКАЦИЯ</a:t>
            </a:r>
            <a:endParaRPr lang="es-ES_tradnl" sz="2800" dirty="0">
              <a:solidFill>
                <a:srgbClr val="C00000"/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ПРЕБИОТИКИ</a:t>
            </a:r>
            <a:endParaRPr lang="es-ES_tradnl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БЕТАИН</a:t>
            </a:r>
            <a:endParaRPr lang="es-ES_tradnl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ЭКСТРАКТ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АРТИШОКА</a:t>
            </a:r>
            <a:endParaRPr lang="es-ES_tradnl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ЭКСТРАКТ  РОСТОРОПШИ 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ЭКСТРАКТ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ЛИСТЬЕВ  КРАСНОГО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ВИНОГРАДА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es-ES_tradnl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es-ES_tradnl" sz="3200" dirty="0">
              <a:solidFill>
                <a:schemeClr val="tx2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s-ES_tradnl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1331640" y="620539"/>
            <a:ext cx="6767513" cy="158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ФИНТОКС ЭКСПЕРТ</a:t>
            </a:r>
            <a:r>
              <a:rPr lang="es-ES" sz="38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НУТРИЦЕВТИЧЕСКИЙ</a:t>
            </a:r>
            <a:r>
              <a:rPr lang="es-ES" sz="3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ЭФФЕКТ (БАД)</a:t>
            </a:r>
            <a:endParaRPr lang="en-GB" sz="3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4 Imagen" descr="LOGO liptosa sombra BAJA RESOLUC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9816"/>
            <a:ext cx="6984776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Детоксикация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ПРЕБИОТИКИ</a:t>
            </a:r>
            <a:endParaRPr lang="es-E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6" name="15 Imagen" descr="rebiot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5037" y="5666956"/>
            <a:ext cx="1268963" cy="1191044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71600" y="2264673"/>
            <a:ext cx="79565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Детоксификация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 кишечнике</a:t>
            </a:r>
            <a:endParaRPr lang="es-ES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ФОС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–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Фруктоолигосахариды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Стимулирует развитие кишечных ворсинок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Стимулирует рост и активность сапрофитной флоры в кишечнике.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Создает  не специфичную 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имунную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реакцию.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4 Imagen" descr="LOGO liptosa sombra BAJA RESOLUCIO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Детоксикация</a:t>
            </a:r>
            <a:r>
              <a:rPr lang="es-ES" sz="40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БЕТАИН</a:t>
            </a:r>
            <a:endParaRPr lang="en-GB" sz="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4213" y="1987550"/>
            <a:ext cx="7920037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Печень работает должным образом</a:t>
            </a:r>
            <a:r>
              <a:rPr lang="es-ES_tradnl" sz="25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ES_tradnl" sz="2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Защита почек</a:t>
            </a:r>
            <a:endParaRPr lang="es-ES_tradnl" sz="25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Защита клеток</a:t>
            </a: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Воспроизводство клеток</a:t>
            </a: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Реакции </a:t>
            </a:r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детоксикации</a:t>
            </a:r>
            <a:endParaRPr lang="es-ES_tradnl" sz="25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767" y="5236767"/>
            <a:ext cx="1621233" cy="162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5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6" name="4 Imagen" descr="LOGO liptosa sombra BAJA RESOLUC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err="1" smtClean="0">
                <a:solidFill>
                  <a:schemeClr val="accent3">
                    <a:lumMod val="50000"/>
                  </a:schemeClr>
                </a:solidFill>
              </a:rPr>
              <a:t>Детокс</a:t>
            </a:r>
            <a:r>
              <a:rPr lang="ru-RU" sz="3800" b="1" dirty="0" err="1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3800" b="1" dirty="0" err="1" smtClean="0">
                <a:solidFill>
                  <a:schemeClr val="accent3">
                    <a:lumMod val="50000"/>
                  </a:schemeClr>
                </a:solidFill>
              </a:rPr>
              <a:t>кация</a:t>
            </a:r>
            <a:r>
              <a:rPr lang="es-ES" sz="3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АРТИШОК</a:t>
            </a:r>
            <a:endParaRPr lang="en-GB" sz="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6 Imagen" descr="alcacho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5013176"/>
            <a:ext cx="2514600" cy="1819275"/>
          </a:xfrm>
          <a:prstGeom prst="rect">
            <a:avLst/>
          </a:prstGeom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5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sp>
        <p:nvSpPr>
          <p:cNvPr id="17" name="4 Rectángulo"/>
          <p:cNvSpPr>
            <a:spLocks noChangeArrowheads="1"/>
          </p:cNvSpPr>
          <p:nvPr/>
        </p:nvSpPr>
        <p:spPr bwMode="auto">
          <a:xfrm>
            <a:off x="934665" y="2105124"/>
            <a:ext cx="75977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000" b="1" u="sng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Цинорин</a:t>
            </a:r>
            <a:r>
              <a:rPr lang="ru-RU" sz="3000" b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(</a:t>
            </a:r>
            <a:r>
              <a:rPr lang="en-GB" sz="3000" b="1" u="sng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Cynarine</a:t>
            </a:r>
            <a:r>
              <a:rPr lang="ru-RU" sz="3000" b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  <a:r>
              <a:rPr lang="en-GB" sz="3000" b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000" b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это биологически активная субстанция – экстракт артишока</a:t>
            </a:r>
            <a:r>
              <a:rPr lang="en-GB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и представляет следующие функции</a:t>
            </a:r>
            <a:r>
              <a:rPr lang="en-GB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Желчегонный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Детоксикация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Мочегонный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4 Imagen" descr="LOGO liptosa sombra BAJA RESOLUC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sylimarin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21782"/>
            <a:ext cx="2088232" cy="1491594"/>
          </a:xfrm>
          <a:prstGeom prst="rect">
            <a:avLst/>
          </a:prstGeom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5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50938" y="1989138"/>
            <a:ext cx="799306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Silibinin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/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Sylimarin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активные компоненты  имеют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гепатопротекторную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и антиоксидантную функцию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стабилизируют и защищают мембраны липидов клеток печени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Защита печени</a:t>
            </a:r>
            <a:endParaRPr lang="en-GB" sz="25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Антиоксидант</a:t>
            </a:r>
            <a:endParaRPr lang="en-GB" sz="25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Улучшает пищеварение</a:t>
            </a:r>
            <a:endParaRPr lang="en-GB" sz="25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17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dirty="0" err="1" smtClean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Детоксикация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-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Экстракт </a:t>
            </a:r>
            <a:r>
              <a:rPr lang="ru-RU" sz="4000" b="1" dirty="0" err="1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росторопши</a:t>
            </a:r>
            <a:endParaRPr lang="es-ES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8" name="4 Imagen" descr="LOGO liptosa sombra BAJA RESOLUC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vitis vinif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797152"/>
            <a:ext cx="1322609" cy="1963055"/>
          </a:xfrm>
          <a:prstGeom prst="rect">
            <a:avLst/>
          </a:prstGeom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5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/>
          <a:p>
            <a:pPr>
              <a:defRPr/>
            </a:pPr>
            <a:fld id="{19FF4AA9-E3E0-4E65-B9B9-05FC8FE1BC94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18" name="7 Título"/>
          <p:cNvSpPr>
            <a:spLocks noGrp="1"/>
          </p:cNvSpPr>
          <p:nvPr>
            <p:ph type="title"/>
          </p:nvPr>
        </p:nvSpPr>
        <p:spPr>
          <a:xfrm>
            <a:off x="251520" y="23369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Антиоксидант</a:t>
            </a: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s-ES" sz="3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ES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ЭКСТРАКТ ЛИСТЬЕВ КРАСНОГО ВИНОГРАДА</a:t>
            </a:r>
            <a:endParaRPr lang="en-GB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6 CuadroTexto"/>
          <p:cNvSpPr txBox="1"/>
          <p:nvPr/>
        </p:nvSpPr>
        <p:spPr>
          <a:xfrm>
            <a:off x="1115616" y="1610816"/>
            <a:ext cx="74882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*</a:t>
            </a:r>
            <a:r>
              <a:rPr lang="en-US" sz="2800" dirty="0">
                <a:latin typeface="+mn-lt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Свободные радикалы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–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производятся в процессе окисления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7 CuadroTexto"/>
          <p:cNvSpPr txBox="1"/>
          <p:nvPr/>
        </p:nvSpPr>
        <p:spPr>
          <a:xfrm>
            <a:off x="1115616" y="2885008"/>
            <a:ext cx="7416800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Процесс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Детоксикации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 печени производит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charset="0"/>
              </a:rPr>
              <a:t>*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Свободные радикалы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</a:p>
          <a:p>
            <a:pPr>
              <a:defRPr/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Добавление полифенолов, как натуральных антиоксидантов помогает избежать стресса окисления или повреждения печени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defRPr/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22" name="4 Imagen" descr="LOGO liptosa sombra BAJA RESOLUC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err="1" smtClean="0">
                <a:solidFill>
                  <a:schemeClr val="accent3">
                    <a:lumMod val="50000"/>
                  </a:schemeClr>
                </a:solidFill>
              </a:rPr>
              <a:t>Инозитол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 – защита печени и почек</a:t>
            </a:r>
            <a:endParaRPr lang="en-GB" sz="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157192"/>
            <a:ext cx="1655787" cy="152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43608" y="2348880"/>
            <a:ext cx="79930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Составляющая часть фосфолипидов</a:t>
            </a:r>
            <a:r>
              <a:rPr lang="en-US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(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клеточные мембраны)</a:t>
            </a:r>
            <a:endParaRPr lang="en-US" sz="23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Участвует  в передаче сигналов через нерв</a:t>
            </a:r>
            <a:endParaRPr lang="en-US" sz="23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Помогает транспортировке жиров по организму</a:t>
            </a:r>
            <a:endParaRPr lang="en-US" sz="23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Необходим для синтеза 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лецитина</a:t>
            </a:r>
            <a:r>
              <a:rPr lang="en-US" sz="23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endParaRPr lang="en-US" sz="23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Совместно работает с  Холином</a:t>
            </a:r>
            <a:endParaRPr lang="en-US" sz="23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4 Imagen" descr="LOGO liptosa sombra BAJA RESOLUC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73726" y="289260"/>
            <a:ext cx="3271838" cy="836281"/>
            <a:chOff x="3574" y="3892"/>
            <a:chExt cx="2061" cy="526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539552" y="2060848"/>
            <a:ext cx="770485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Применение</a:t>
            </a:r>
            <a:r>
              <a:rPr lang="es-ES" sz="2800" b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Для всех видов животных, лечение и предотвращение диареи</a:t>
            </a: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,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энтеритов</a:t>
            </a: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,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интоксикации, появившихся по причине </a:t>
            </a:r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микотоксинов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, которые находились в корме</a:t>
            </a: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en-GB" sz="25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FINTOX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NATURE</a:t>
            </a:r>
            <a:r>
              <a:rPr lang="es-ES" sz="2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: </a:t>
            </a:r>
            <a:r>
              <a:rPr lang="en-GB" sz="25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1-2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кг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 тонну корма</a:t>
            </a:r>
            <a:endParaRPr lang="en-GB" sz="25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79712" y="980728"/>
            <a:ext cx="5400600" cy="85953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cap="all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FINTOX</a:t>
            </a:r>
            <a:r>
              <a:rPr lang="es-ES" sz="4000" b="1" cap="all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NATURE</a:t>
            </a:r>
            <a:endParaRPr lang="en-GB" sz="40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4 Imagen" descr="LOGO liptosa sombra BAJA RESOLUCI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1871663" cy="5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AppData\Local\Temp\Rar$DI01.452\травинка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7886"/>
            <a:ext cx="8301421" cy="615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22623" y="1124744"/>
            <a:ext cx="9021377" cy="191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Мы взяли в помощь природную силу растений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4 Imagen" descr="LOGO liptosa sombra BAJA RESOLUC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68263"/>
            <a:ext cx="1440284" cy="4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7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Datos\Desktop\ALGAS\seawee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925835" cy="1152128"/>
          </a:xfrm>
          <a:prstGeom prst="rect">
            <a:avLst/>
          </a:prstGeom>
          <a:noFill/>
        </p:spPr>
      </p:pic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9A13-05B2-4D4C-97DE-F745600A319B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sz="3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FINTOX EXPERT </a:t>
            </a: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Состав</a:t>
            </a:r>
            <a:r>
              <a:rPr lang="es-ES" sz="3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</p:txBody>
      </p:sp>
      <p:grpSp>
        <p:nvGrpSpPr>
          <p:cNvPr id="31" name="30 Grupo"/>
          <p:cNvGrpSpPr/>
          <p:nvPr/>
        </p:nvGrpSpPr>
        <p:grpSpPr>
          <a:xfrm>
            <a:off x="827584" y="1701031"/>
            <a:ext cx="3960068" cy="4320257"/>
            <a:chOff x="1259632" y="1340768"/>
            <a:chExt cx="3960068" cy="4320257"/>
          </a:xfrm>
        </p:grpSpPr>
        <p:pic>
          <p:nvPicPr>
            <p:cNvPr id="29704" name="15 Imagen" descr="rebioti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340768"/>
              <a:ext cx="909637" cy="85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2492896"/>
              <a:ext cx="760413" cy="86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8 Imagen" descr="sylimarinum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2420888"/>
              <a:ext cx="1211263" cy="86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813" y="3500438"/>
              <a:ext cx="1079500" cy="102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3500438"/>
              <a:ext cx="9509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8 Imagen" descr="vitis vinifera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1720" y="4581128"/>
              <a:ext cx="1427163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18 Conector recto de flecha"/>
            <p:cNvCxnSpPr/>
            <p:nvPr/>
          </p:nvCxnSpPr>
          <p:spPr>
            <a:xfrm>
              <a:off x="1331913" y="3429000"/>
              <a:ext cx="3887787" cy="0"/>
            </a:xfrm>
            <a:prstGeom prst="straightConnector1">
              <a:avLst/>
            </a:prstGeom>
            <a:ln w="3492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1331913" y="4508500"/>
              <a:ext cx="3887787" cy="0"/>
            </a:xfrm>
            <a:prstGeom prst="straightConnector1">
              <a:avLst/>
            </a:prstGeom>
            <a:ln w="3492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1331913" y="5661025"/>
              <a:ext cx="3887787" cy="0"/>
            </a:xfrm>
            <a:prstGeom prst="straightConnector1">
              <a:avLst/>
            </a:prstGeom>
            <a:ln w="3492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68538" y="1503363"/>
              <a:ext cx="15240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17 Conector recto de flecha"/>
            <p:cNvCxnSpPr/>
            <p:nvPr/>
          </p:nvCxnSpPr>
          <p:spPr>
            <a:xfrm>
              <a:off x="1331913" y="2276475"/>
              <a:ext cx="3887787" cy="0"/>
            </a:xfrm>
            <a:prstGeom prst="straightConnector1">
              <a:avLst/>
            </a:prstGeom>
            <a:ln w="3492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3 Rectángulo"/>
          <p:cNvSpPr/>
          <p:nvPr/>
        </p:nvSpPr>
        <p:spPr>
          <a:xfrm>
            <a:off x="0" y="6623641"/>
            <a:ext cx="9144000" cy="4571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26" name="4 Imagen" descr="LOGO liptosa sombra BAJA RESOLUCION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3" y="3753"/>
              <a:ext cx="95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0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sp>
        <p:nvSpPr>
          <p:cNvPr id="32" name="7 Rectángulo"/>
          <p:cNvSpPr/>
          <p:nvPr/>
        </p:nvSpPr>
        <p:spPr>
          <a:xfrm>
            <a:off x="5219700" y="2134011"/>
            <a:ext cx="39243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КОНТРОЛЬ МИКОТОКСИНОВ</a:t>
            </a:r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МАНАНООЛИГОСАХАРИДЫ</a:t>
            </a:r>
            <a:endParaRPr lang="es-ES_tradnl" sz="1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ФЕРМЕНТЫ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МОРСКИЕ ВОДОРОСЛИ</a:t>
            </a:r>
            <a:endParaRPr lang="es-ES_tradnl" sz="1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s-ES_tradnl" sz="1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ДЕТОКСИКАЦИЯ</a:t>
            </a:r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ПРЕБИОТИКИ</a:t>
            </a:r>
            <a:endParaRPr lang="es-ES_tradnl" sz="12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ЭКСТРАКТ АРТИШОКА</a:t>
            </a:r>
            <a:endParaRPr lang="es-ES_tradnl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ЭКСТРАКТ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РОСТОРОПШИ</a:t>
            </a:r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ВОССТАНОВЛЕНИЕ</a:t>
            </a:r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es-ES_tradnl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ИНОЗИТОЛ</a:t>
            </a:r>
            <a:endParaRPr lang="es-ES_tradnl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БЕТАИН</a:t>
            </a:r>
            <a:endParaRPr lang="es-ES_tradnl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endParaRPr lang="es-ES_tradnl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АНТИОКСИДАЦИЯ</a:t>
            </a:r>
            <a:r>
              <a:rPr lang="es-ES_tradnl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s-ES_tradnl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ЭКСТРАКТ ЛИСТЬЕВ КРАСНОГО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ВИНОГРАДА</a:t>
            </a:r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979712" y="1196752"/>
            <a:ext cx="5400600" cy="85953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cap="all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Fintox</a:t>
            </a:r>
            <a:r>
              <a:rPr lang="en-US" sz="4000" b="1" cap="all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sz="4000" b="1" cap="all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NATURE</a:t>
            </a:r>
            <a:endParaRPr lang="en-GB" sz="40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6" name="4 Imagen" descr="LOGO liptosa sombra BAJA RESOLUCION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753"/>
              <a:ext cx="1523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3" name="12 Imagen" descr="vitis vinif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5" y="3926242"/>
            <a:ext cx="1538633" cy="2283685"/>
          </a:xfrm>
          <a:prstGeom prst="rect">
            <a:avLst/>
          </a:prstGeom>
        </p:spPr>
      </p:pic>
      <p:pic>
        <p:nvPicPr>
          <p:cNvPr id="15" name="14 Imagen" descr="sylimarin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25144"/>
            <a:ext cx="2029594" cy="1449710"/>
          </a:xfrm>
          <a:prstGeom prst="rect">
            <a:avLst/>
          </a:prstGeom>
        </p:spPr>
      </p:pic>
      <p:pic>
        <p:nvPicPr>
          <p:cNvPr id="16" name="15 Imagen" descr="alcacho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797152"/>
            <a:ext cx="2016953" cy="1459235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0" y="6623641"/>
            <a:ext cx="9144000" cy="4571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123728" y="2348880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ТОЛЬКО ОРГАНИЧЕСКИЕ ИНГРЕДИЕНТЫ</a:t>
            </a:r>
            <a:endParaRPr lang="es-ES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Picture 7" descr="C:\Datos\Desktop\ALGAS\seaweed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703" y="4437112"/>
            <a:ext cx="1354009" cy="168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6" name="4 Imagen" descr="LOGO liptosa sombra BAJA RESOLUCION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753"/>
              <a:ext cx="106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3" name="12 Imagen" descr="vitis vinif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653136"/>
            <a:ext cx="1322609" cy="1963055"/>
          </a:xfrm>
          <a:prstGeom prst="rect">
            <a:avLst/>
          </a:prstGeom>
        </p:spPr>
      </p:pic>
      <p:pic>
        <p:nvPicPr>
          <p:cNvPr id="15" name="14 Imagen" descr="sylimarin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085184"/>
            <a:ext cx="1741562" cy="1243973"/>
          </a:xfrm>
          <a:prstGeom prst="rect">
            <a:avLst/>
          </a:prstGeom>
        </p:spPr>
      </p:pic>
      <p:pic>
        <p:nvPicPr>
          <p:cNvPr id="16" name="15 Imagen" descr="alcacho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301208"/>
            <a:ext cx="1506488" cy="1089921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115616" y="1484784"/>
            <a:ext cx="705678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инергетический эффект </a:t>
            </a: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органических </a:t>
            </a:r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</a:rPr>
              <a:t>детоксикаторов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</a:rPr>
              <a:t>гепатопротекторов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  при борьбе против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микотоксинов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 их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метаболитов</a:t>
            </a: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Только органические ингредиенты входят в состав</a:t>
            </a:r>
            <a:r>
              <a:rPr lang="en-GB" sz="25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s-ES" sz="25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0" y="6623641"/>
            <a:ext cx="9144000" cy="4571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1691680" y="764704"/>
            <a:ext cx="5400600" cy="85953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all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Финтокс</a:t>
            </a:r>
            <a:r>
              <a:rPr lang="ru-RU" sz="4000" b="1" cap="all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cap="all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нейчер</a:t>
            </a:r>
            <a:endParaRPr lang="en-GB" sz="40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34" name="AutoShape 2" descr="data:image/jpeg;base64,/9j/4AAQSkZJRgABAQAAAQABAAD/2wCEAAkGBhQSERUUEhQWFRMWGSIaGRgYGCAcHxwbIB0ZHyAfHB4dHyYeHB4mHRwcIi8gJCcpLCwtHR8xNTAqNScrLyoBCQoKDgwOGg8PGiokHyUsLCwsLy0pLCw0KjQsLSwsLCwsLCwsLCwsLCwtLCwsLCwsLCwsKSwsLCwsLCwsLCwsLP/AABEIAPkAywMBIgACEQEDEQH/xAAcAAACAgMBAQAAAAAAAAAAAAAFBgQHAAMIAgH/xABIEAACAQIDBQYCBwUGBAYDAQABAgMEEQASIQUGMUFRBxMiYXGBMpEUI0JSgqGxYnKSwfAzorLR4fEIFSRDU2Nzg7PCJaPDFv/EABoBAAMBAQEBAAAAAAAAAAAAAAIDBAEFAAb/xAAzEQACAgEDAgMHBAEEAwAAAAABAgARAxIhMQRBE1HwYXGBkaGxwSIy0eHxBSNCUhQzYv/aAAwDAQACEQMRAD8AvHGYzGuoqFjUu7BVUXLMbADqSeAx6emzCT2i9oS7OVVVo+9YXs12IHAeEEHXXy0wtb79sVi0NDyFjKRrc/cB4D9oj0txxUFXeVy8hLO2pZmJJPmSdcSZMwOy/OORO5lhbr9sUi1eadpJKdzlKkgsCbWdV4DW91XkeeLt2dtaKoXNDIrjqD14Y5LanEeUXsTrpxty09eHpho3E7QJKWXONVk8JU8gDe59SeXtbC0ylBtuv1hMmr3zpfGYX9299qessqErJa+RuPnY8GGGDFquri1MQQRsZmMxmMwUyZgdVbeiRgt8zE205a21PDCzvZvqUl7inNiLd49r6Hkv8zywP2CplqFF7+IflqfyGOZn62nGPFz64lePB+nU0sfGYjV1akYHeG2Y2UAEljxsoHiJ0voOAJ5Yhl2caRtCAQTI5UGwIOgDMdQLeK3mOWOiSRJQJI2zteOlgeeU2RBc9TyAHmTYDzOIewt4O+ipzIvdyzxmRUvfQWNr9crKfn0wido203qNkRzN4Vepvw/7d5RHf5J74Vtib6GRZLEJUUvdSxdHWKMRSD0KEOR0DdMTtm324q4ejaX7gO+80YNObHJUOUVujC9gfUgi/pjRV71INnGsXgYsyg/eOgU+efTCjvLMIINjwA+Np4m49MuY/wATjBZMhH7ff9R/cxVvmWPV1axrmbhcD3Zgo/MjGibairURwWu7oz8eCqVGvqWtgB2n1TRbOeRPiSSNh7SJhW353menqKSvhBaOemeJddA7Ast/MMV0/ZbGvkKk/CYBcsjZ+1o5zKIzfupO7Y8swCkgdbZrHzBxsg2ij2sfiZkXzK5r2/hb5YSt1Zvouwmli1cLI5PMvmYXPyB9sbdyqzvGo4wdIqIP6u7BSfkp/iOBGa9I89/n/U3THZJ1JZQQStsw6XFxf2xjSgMFPEgke1r/AK4Ul2mINq1atwkpklHrHnB+YI/hxJ23tUqlBLexeaMHTlJG4b/Ff2wZygD151M0xnxmMxmHQZmKU7Q9vVM0skTE9yjn6tRYHKdC3WxF9TboMXRNKFUsdAoJPoNcc6bWaolkkleRu8Yk5eX+lsc7rnrSAaj8I5MFyxswZiFQWvobknppiGqX0UcufXTEiZmsqEeK/W406YjVtXlBt8R0AtiJAeBHiDKyRw1zIBpqeFuWg5nljXsikJYg3y20BwRpTEhvJYnjfp/vjdDVRvK2Q3AUa+dz/pik5CFIA+MELvcY91N4DTTRsFBysM5JtZQRcX62x0TBMHVWU3VgCD1B1GOYIxw6A+3++Lk7MN5Y5FalDlnjUMATeykkWHoeQ4Y90mTS+nzmZlsXH0m3HCB2h7ykkU1O2oGaQjhYjRb+d7kfu439rlbkpI1Jyq8oBPAEBXNj6m3yxVcFT3clwSUuFPkP8rY3rc7C8aiDhx3+qFqUsq3IzNawv0/01w89nSFyZAllQFST1Njp8vlhVrqtEQWBbnqbDrqcPvZtKz0eYqFDSNaxvcCwvwHMEe2IOhTXlBPbeUZmpIT2R9bNNMwvlcwx35Ilg1ul5A1zzCpf4RgT2obQaKhOW4DyKjEfdNyb+RsF98EYpXpTKDGzxF2kV1ZBbOczBg7LazEkEXBBHA4Gb77Xik2fVxyBo3EBkCyLY6EZSp1VrPlGhNiR1GO45tCODUjApge0Cb110Um7Oe4sYowP/UVlFvUMp+RxWMW4gk2ONoBsksc1v34iY1A/eDlrdQSDyxE27tlxsalp9QHnllt5LlUexZnPtht36r/olBQ0Hw5YUlkFvttfj6HMfUjphTGhfsqaPKTdgbWFTseqpLnvaW01vvRls5+Rzj+HrgFt7eJp5qGbiIY0Fv2o3N/mQD6EYgdmO1wm2VU6x1CGFh5MugP4guJabLWanmVfjhhM6/hKK6+d1Ye6jE2S10+0faGvf1zLD7V9siWigSIgioIkB/YUA/qw+WIW2IUO70AcXOZe7vybvG/+mYe+Eev2kzbOpSwuIzJHf1Kv/wDb8sSdt71/SaHZ9HB4pPFmUcmuUQepDX9xjdZdmPsr7QaoCOG5+14ptk10GaxhV83kGjuCPLMGHqPPEHcLa3cR7Onc2ExlpXv070tGfZjY+WEGVmo6utponvHbupD97KwJH8Skelxzwy72TpSw7KppLju17+UAXYZ2zkW+9pbBDagOQB6+UyvzCm2t5A21q12NkigeFARqzm0YA6+Jnb0GJG0tqNUVuzqAcafuzN++qqzi/wCyqkerHCJS7yrHWSTvGe+ZGeNTqElZlYFgeSeIjqwW4wV3JoTHQ1lc58cn/TxFjqWc3lb1y8/3sZdgsff+Z72ToKKUMoZTdWFwRzB1Bx7xpo48saDooHyAxux0xEwPvdtF4KOaSMXdV8NxfUkDhz48MUQJp2JLkZjpfLYn87fljoPbEWaCUZc3gNh1IFx73AxzdVme4ynW19Tf9ccjrwS4447ynDVSNtiExi99b8D0P9DA+EqyNI51UG18SdrwPZXc5vst5dPbAioCmOyG5vqL8sZiW1G/xhlt5qhpAwMkpsp1AGun9aYN7NoQkINrE6n36+1sRI9iZ4LAlWHiF/O2mnLS+Cexqd1Uq9rCxFr+dxryxufICpo8Hiai0ZsjByWJsMMe4e8kdLMruQoDBWa1yQTawABJ5aDXCzIrXI/2wBqqlu9K3Fzw8r8SPPCsSajYPG8JjtUuHtm3yikp44VRy3ed5qFtYKw4Zr/aHLCHujVMQcw8JNlv0xAlheslvJIZMhsNACw4gm3keWGGipxEt2FgOAGM6jLqWm3YzyLXHEmmBSV70sVva3IDjoMWdsbeKGko6cNmCMNDpoGZtSOml9L4Qt2YZamdFSFjErLnZrAKrHXjzsDYYe+0eZoaQd3EjooPgJQEADiqspuAPu2ItjOnXJjU5B63mnS7BDEN9vVO2K7JEDJT07BivBGKtcZrlb5jbQ20Go54O9q07SUEsjAA94tOANdMyPKb87vGF/8Ab88KXY7PTOJxUswJZCqKD4uHGwJJvl0uPe2lhb27sPVbPqoYjd0naWP9o/EV+buvqBixAQSL+t/OeyEbbfSUrtSZfo1Ar8ppGJ6RZ4hb+JXPvg726yB9qWU/DAg+Zc/oRhJrO8bKpv4L2HmbX8+I4euDW36wVMcM7H6xUEMo5kx/C/UhksD0KHqMMD0snYbxd3b2kYa2KYcUkVv4WB18tMWFcw1u14PuQShB+z3kT/8Ax6+2K1ooSJtBfmPTiMW7GI6jeCUg6PI0TD7ymPunHyBONylf4+MBYIpJkOx6qN7B1aOaMdSGVWt7N/VsA9yqpV2lSu1rd/GD01YAH52OPtb4EnhbUx5k48SrW/lfA3ZEYE8OXiZUAJ5HMuJ8R8/OE021MzCsqmcFj3jMw5nxsW/nht2LtMVu1KWorUJE0pKq3AKSwiXzQeDyNje9zgT2jbNNPteoQDSQlhbnnGcf3rjBzbVKJ9jUlXAMr0mWCUcxlsEb5lT+IdMNIN/I/ieMH71wKdpbRZADlkyjyvq3979MFOzndqo2iUErEUNMSAOALFs7ADmxzaseANugwg0ddK088j3cvmaVuQJb4jblma34sXB2O7bWMtTk2WUB06d4B4h6stiP3TgVAGTSeDUwnbaWzjMZjMdKJmY583uVqesmhEZYLISCo+y3iUewYfLF/VVQI0Z2NlVSxPQAXP5Y5u2rvA1VVSVDMAzWGUfD8IA466Cw9jjn9cAQL5j8N3JSt3kDBoyuYX4X/wBcI8a93LrYAnnww+U9axUXF9MCdpbviTUeEnHOwZQhKtwY5lvcSC9cFBF7XGmW2l/XHrYcgYsQWPIX1143vbA1qbuZMjxh9Lg8L/PTBbY9aS5Tu1QEFlIIOgIAHlofnfDsigIdPz2nlY3vPG89Z3agj7Yt78zhPinIa+HLeyhzxobgMT4Rf54U46a4C8GB1v7Yp6Mr4X3gZL1Rj3fmJqMv31Oo5FeH5HBisqpUbKFJ8+I9jgLT1aQ1EbkhV1GvEeE6+nlhk2BLFNOgM4KtIqt3dgQGYAnUH0xHlUlg1bV/UaDQqPG5sDS7NmYoIzFIZklcAqzCMjgfudetuhGAO0dtSS0ckZkSNlRRkZiWdApJ8WuVs6tdG08SjSww9b5yts6np2pnKRxt3eQjMr5tTnuRxAbXqeIxS2+W8QqZyYkSK+gRCApUDKCw4ITa5W5sAdTcHDmx7he45/n8TcTd4wdi01qqVkUyOOCgDgSATrY6a6jhzsMW020ZKGR3nU/RJT3hceIwObZ1ktqYydQ4FhrewscUnuftWSBSYIygI8R71iXsdbqhXQkn89cW12eT1s0aPMO7hF7XJJcH4Qqn4FA5m9+WmuG4sn+4VA+03MlLqMBdpe46v/19KFZCM0oWxBFriRbaEfe+fXFT1VO1iRoCb+mOjNzIgoq4l/s46qRUXkqlY3KgchmdtPPFK9ozR020poQgSO6lQvAZlU28tTpbTlpjc2Mgh07yZW2oxLMRV1ccVOvLmLf15nDRuftL6NtOJmN1MgcMdbo5sTfyzEE+WBoolckAYiTZlW32ofEp5lCRce3H2wsPqPr4QeIS3VvVV6iS+SeZlY25yXH5FsCBAyNlJsyHUcwwJ/mMGt280MiSJrkdZV8yCGsfW2C+++xlFa8sWsNSonj9H4jys2bTHjkG9evW89IG+e0G2lXQspyvIkC35K7ZQx9A7H2GNNZtqSkp6uja9pJowSOF42bP88o+QwKy5KmwNrWYHoQTb5G3yxm8E4eVDKSe8kLye5u35scNVtTAec8eI89nOwVqYtqQ6d7LAgj9VL63/fEd8At3awoArFklS1ieTK1xfzDDE6k2k+ydozJAQ3cSFLE6PGbNY8xcEa8iL621ib5bThmqmqKY2SUK5Q2ujto6nzzC/v54XkGpQO49CeU0Z0PsLaYqKeKYaZ0BI6HmPY3GJ+Fzs7U/8tp83EqTwtxZiPyOGPHTQ2oJijE3tVrclFkuQsrhGt93Kx18rgX8sU9RbPjBzBR1xcHarLlowQod89kUm1yUcceg4n0xUWyJCVYSju5FF2HAW5EX5Y4vXFtZ8tu/4lWKqhpHGXTTEGWZidBoOuIbbcUEJGry+YGnzPH2xJjrb6my+TY53hldyI274kepiR1sV4dcD4aUC7RgWjBZvEbhCVBI1+8VwSqatLeEFjy98fd3IS0siSoscc0UkebozKQrMeNgbXA5EnlijF5E0PfMJ3ihtaYrVhnJYWGUdBwt8wcSahEfUAB+R/rjiPtqmKVH1gI0ykfdZdCvzxuhlj4EXPXF5FKpHlAHJkNdlKxNzmbqTiXs2tio6mM6voQbDUXtb11sfbE+npMil+AOguLk9LDqeGmC8XZ1JDEaysDQRDgCmeQk3/7d1CX6yMNbaXtjVY5LBsieICx430rBVU8dXDOpgbKJImvbvF11XQ3F+Gh0B1GKQkW07EtbWxOl7kC+l+mnzxYG3ttQjZ7U9NFKWYiRpZSLg6LYKunw/wBX4VjVEkm5OUktl+Y9OVsHhGpmN8+jCP6QNo8bGrXVPDKirfXVRfz4anFgbg78N30VKljGSQFAztzYtcW58zoB6YouggZiLeEX44uXsSqoEqGiWKQzshLSNqFHJVAvlU2uXYi5sLYBenCZbDbxj5tWPcSx6rdeVJ5J6Oo7hpSGlRk7xHYADMBcFWsACRxtimu1fZ9RJVE1ES97HEpd4r5HjLFVex1U5vARc/Z646JwmbNoVq9obQklXNGiLSBTzWwd/mzC2L3TsJAD5yiN2pS4dDe6kgE8eovj1tRhG8enEFT5gj/fG2n2c1LPVRk6xzMnrlNgfl+uB+8ErF4z9nNYnlcjQetr45Wm8xr1tGE7Rt2vsoU1LSTIM0U0CrfpKqgN8yCf4sTpU7zZlO5+OGdofwSKJR8jw9Tj7sGvWXYNbDLYmndWjvyLMLW6eK/8RwpT7aYJFADdGm7w/vKuT9GwZQb13Hr7QbkGuA+l+w/XniLvTs2SOoTvRlEkauv7jrmHvqcFK6jYg1I8SpKsbDoHVih+aMPW2G3e3Za1uyqWqX+0pv8Ap5LcgPgP6fx4biOmj7J6Jm8dYz1cdQdBVQxvfq6r3T//ALI3+eI07EtoOBBPnbpgjWw5tmAaFqWoBU/+XMpJ9hJFf8RwvVVeVfpcA+h/2wwjWQVnganWm7EQWiplXgIUt/AuCeEjse279J2ZGCfHCTE3oNV/ukD2w74tXgRRiZ2qJejTWxEosbXscr8vMXxU0+x0azOS1uIucvsNbemLh7SrfQ7MARnHHlYMf5W98VK7kEmMLY/n644XXEjNsZZi/bItyAcgy/rb1xpWgLEE3I872xsk2tlN3iI6kEEfyOPlTtNiLqLjEwDCHtNhyrblr/XHG8VjsQFAFjxwBmkdltbLr7kfywboSoU3YLbXXTh/VsedKFmapjPtrcSStoaaSKHPKMyP4lUsoayMSxANlFr3v62xG2T2MPEO8q54YVGuviI9SSqg+5xaWw6xE2fFID4EhDEj9lbn30OF3dLdta6Na/aA7+WYZ4431jhjPwqifCTbUsRc39b9tMK6QObAkpc3JmyqLZVKGqEkpiyDxTtIjMOXG9lvwsoHTEHbu/vfwstFTT1CkayNCBCU+1rMVzi3RTgVWbqU9VFU7QIWJY1f6MsQVFAiJ8bgDxs7qdDoFsBrrjzvksFVSUU9WWhkkhzd4qFxfKpyFBY2bMSCDpbXHmbTjIA2r3Q1W2Fyqd6JFIJjAVTc+EWU31tbkOQGBEE8ixaGxVynwA6Xza31GpwT2pDBlcXyMp0tfKwueK3OU26emA9RV5b576m4IsPJgRz4flifCLQLXfvKHNG5Np4itzIxLnlfQX6gC2LE7CNnXq5ZFmyhVsYr2Mh1sSt7lV1PqRisqZ3qGteyjXr7k9cWjuXu5BVS928piAAAEb5JHYAnS3iygXJuLcB6FrKZADyfpBKhkJEuutrUiRpJWCIouWY2AGEzd3a4p6Gs2hKCEmmedAdCyEIkYHm2UAdcwPPG6m7JqMOGmaepy8BPLnHuABmHkbjywP7Yqi1PTwLoJJMxA+7GtwPTOU+QxdkbSpY9pEBZoSnq6R2ZmY5ndi7nqzMWa3uca966Mx0FHfV5pZZT6ApGt/dX+eJqUpBLPwUEn0XX9ML0FVLU9wjarArMPxyM/wDiYnHOwNyx7RriEDUuiFASElPiH3smq/JjfEWqjCTUy343v5E6D+WPW0lKmIkeHxelzk/O1sRtrx+KHNazKQD08XH88aguvbf5gVH7dPJJnppBaOpTur/dkuGif2k0/Fj12f1p7utoZuMlM7Af+ZFm4eYvf8Iwp0m0GAtfxdB1H+uBb7xyfTZKhTkYtIbDh9YHDf4zjcKng9vzPGG6ivIjKWurhc34Te/5/ngdvvsQx1JS1iscIYftdzFm/PBHdYiSanjY3EkqIfIM6g4NdoiKu1anvAbZwb345kQjytY29sZjJxgmFsY0/wDD+pQVKXBBEbWHI+MH56fLFwYq3sOofDVTWsGdYx+EFj/jXFpY6GEkoCYtuYg9sFYfoqQr8cj5rngAvH55gPnipUqXicBl0HHpbqPLFodr0UgNPJGuYeNSOd7BhYc9A3yxXUVak3hvkcG+UjgeuuuOP1ZPimxtKMfAqTDTCQHXQ8Dgb9AZOdxjfTQujEaEX5aj/TBUQq4xDq07COIuDJKa6DTU4gcKiKMC8rEZRlzE3I4AAnqOGDsigacxj1svZyrtClm5d/Hduh+Gx8joRhmEgvTcGY2wsS2afZgi2X3KpktTsCpPBihve9/tE40bn7XUUFApBzyRKgA6ooDE9ALYKbz7TSnpJpXNlVCPUnwge7EDCvuXH3S7P7zQy08pS54FnWW3rkP9047rWhAX2D6yVaI3nrbm6lDG6pKakxyFmFKjuYmK+Jvq1+duHHFebb239KDLLlujHIbEDJYWAAIUAKBwAOl8OnbFCjLAQHWoUkxSKbBfhzBtb66WI6ceOKlqjKNGU3Avcaj+v88QdVu+hTVSzBsuowJtWqEd40sSSDnz5tOmug9MD9qRG93sGza2sdCAeXnf88N1O1C6ZWyxvbiyXFwDoT58NDgBt6KNEULo9tRa3A3BFuoJ/LDsGT9QWjft+8HIuxNyTsGQIuqlBfUnix6YsXcvJ9JFRMwjWNc1gddDooAsWZjplHInFZ7Cl+LMQAp+I8efAcL+Zweo98BmKohYAfFexPnifMjeJqUXUdjK6KM6apalZEV0N1YAg9QcIHbJFlhp5/8Aw5Sh9JF4/wASL88buzPfFZkSlKkOqkqRqCoNyD0YX9wMMu9+wRW0c0HBnXwE8nBup9MwF/K+OnYzYveJzmU43qUlRsmZSbFC4zDyZgCPS2IFVsBaasq40sVEzKtvuDVR7Xyn0OFOv2hJGZI2JVgbEcCGB1HzBwfk2i4zySNmYoXJ6va9z+LHMOJkSvOOsE3DO2qBJtlQTJxiq5Y5Dx8RUW9rRoPfCVtxsyKfuNYnyNv5jFmdjFElTRVlFKf7S0o8m4Zh6EIcV5tmhaB5YXFmUkEeY/1GKq0stdv8GJ7Gatla52J+0B+S4BbSS0j9CcMOwYCQ1+Fxx9ALYh7w0VtQNFNvY43G4GUieI2hXYE2Qo62DAq6noQQwPzGGfthlSZqWujv3dTFZhzDxkhgfMBsv4cJGwdoeApa5HD3wSm273lIlJIL5ZxJGfuhkkWRf4gh+ePLaswPE3kCXr2PxoNmIVNyzuW9b2/whcO2Kl7B9sALUUbaFCJUvzBAVrehCn8eLaxZjrQKi25le9qjEtToGK2zNcaXPhUC/ucV4dnNIfGc2U+En4l9DxI8jiyu1CSRRC0eXg4YNz+C3InTX54Q9kSSMbPHYEcQbjHB6xiMzG/VSzEAVEGLE/e6W8xyP9dDgnA+YWsQcepkAPTnjIU4G+tsRlrjKkKVXUcjfmcZRFmcLcAE2zAn5246DHutBKki+nLr/rgXBsITIZ45ZFZehv8AkRr6HDFoizMlm9ocRrK2k2eSRGzCSX9ofWG38EUo9XU8sMm2gGrKGJbAozy+irGU095ALYXt6G7jaOzqtzeNh3Tva2pWRQTyH9sW9Ebpg/tWXJtKkN/jSWO3srj/AAkY7ztsb/7D8SUDj3GJO+zvLVShsxRGAUHoOg6cT74X6ihB0PhXqQT+nHEzf/bscVdMs6sDm0y66WFjY2GotzwoT7XhYhhNUDy0tf3OOI2J2djvye06asoQD2Txt7dZ/EYyJUAvdR4hxNip1thYqmPdMJZEJ8OVct20PJgNNCePHDTSbSiVmYSuAfvILa9bN1PTATbWzwQ8iRqUsfHnAGgvooOa/kwxf07kEK/zqvv+IjKoq1kLZSd5ZXJVTwI9gT5H16jDhsyiiVwsESlhbxGzsT5X0wj7H45RqzGw8gLEnBFp5JCYobsc3Bbj5nywzqMZZiAaH098HG4Cg1LR3C3mhi2l9YI486GPTTKSQQW5C5FvK488XZjlTZ27JhuJmXOwvlBGnH5+gx09sWBkpoVk1dY0Dc/EFAP54d0bKAUU2B3ieoB2Y95zN2xUYj21UBQLMyNbzZEJ+ZJPvjfsnZZqpjAL3ZXCgdQjMo9yAPfEbteqO82rUyAWAfIP/bVUP95TghuZtAQVcU3EK4J/dJ1/K+BzkfpMWvefez7bRoq6GX7DkJJ5I9gfkbN+HBLt22aE2gGUD62EMf3gWU/koxG3t2IIK6piGihyVt91wHX5Bre2M7adr95XRc8tMgI/abM5/Jhj2Nrte4MEit4t7J2gq3QXt4Tw52N/5Y8bWqg0Ul+P5D0xpoihjhIYZ7yFh0F0y/ocQKyTMgHMsP6/XA+EPEuFe0Z9x91u/wBn10/CSDunQ/s/W5wfK1j6qMK07MDnB14/17E4cd194BBs2viU/WVLRxLrrktIXa3QLp6sMKu3bKqqOdyfyGHXbj2wa2hvs/3p+jV1PMb5Q2STzR9Dfrb4vwjHVIOOPdjxBrXsOV/a2Os9hyFqaAniYkJ9Sow3Ew1FRPMNrif2r1JCxBR4hmb2Nhb+ugwhbG2uVfxi2nQ6YeO1Klnd4+5YALGbqbaksOvH4eF8V/RznXvYxfqAR1/rQ44fWU2VpVi/aIS2jMDZl4HEbvPCL8sQJqwXsNAOWJJmBHHEmkgRvM2FtND63wDqa6eGUrFGjI5zG5sL3F+Fra/rgk7ry/o411dHJIAYjZl1HA6cwQRbXTXXhhuMgHfj2wSPKW/vPsIPsl4yc7RRZ1PVlUmw1NgVunE6NxwI2TtY1A2S8h8Zzgk8WZAyE+rZb++DG9u0UpNkva4BiESAm5uy5R6kC5/DgG2yzTf8ppwLzIczdRc5pPYXkx2c+wFf/P32k+Pn5/aeO1jYQd4pBkuylWzC+g4ED8RHyxUG1tnrESHPDkoCi/PgMXh2mQuO6lBAQXVmN/CTqDp6WxWdbskZQ7Orqb/ELC/O2IM+Q4+oa9hK8S6sQivsnZyIvfSDQ/Bc8zzt6HHvaOzx4iqsBYsQTYPZTw42bpyPDngjEmSyqFYKcwBN7W6EHhy/zxsrtupNF3agRzX1e9/kP9zjPEcvqHoQtKgVK+oyyyDIdeF/XFj7pwxxQPIdXHA82Ynn6E6DCFLT5JXUHKBcXtcaNYemlsNe621Y1IQtl1uCbkXHC+nO/TFXXAvjtYrp6U0ZA2lM8la4diMpAAP7otblrjpfc6t72hp2vc92qtrfxKMpv53GOYGnM20pGP2nvp0sMXv2STqy1AVtFZQVvwYhiT76D2wzCxR0SuVHwgZQGQt5GUnvb9YJJT8Tyu3HTVyT+uPW69QJI8p4jQ+3D8sD9vUrQVU8DmxilddeYzG3sRY++Pe71KfrXQ/2ahz+7mCE+zMvsTjHxnwyp87iVO9w/tmtd5WdzdsirfqEUKL+dluTgT2k1JavmJ+yEVfMLGi/yxPllzjTiR/niBv5FmmWUaieCOUEfeyBZB7SI49sB0pOreeyCC9hRCxPO2Nm1KcqYmAstytx96ysR7Kyn8Qx72Gvg0F9Ln2w5doWwRS7J2YDYSO7yuOd3VG9fCoRfYYoA1ZGPlAOwEU9nxDMToL8b8vP8sD9tsHZ2U+BbIv6k/O+PdKsskczKBljTOx6KWRNPMswH+2NMBVoGW4DDxC/PTh+eMVCraj7pt2KnjZERdlUGzE2Hlewx2PS04RFQcFUKPQC2OSN0tns1VABxMiAepZbfrjr3FSUWNQG4EQ+0pcjQyksFsVNjpe4Iv8An8jit325GCwPPp/LF1b5UAmopkIB8NxfkQQb+1sU3FsdI28VscTrsarmJPfeV4WJSvKQCyuwKki+utsfRltx5411ldGWAUX1tpw/r0xqkhJIym2nTE1ee0bMlI1N+GI+y5ZTIAoLEmwANr4gbTEi/COPX/TD72I7tyTyNVzraOI5Y/2pOZPUKPzPlizF05cbVEs9GO28sJlqdmUr8M3eSDiPq0LW8xdCvo2N1RV95tyKNde5gZmN+BJUAf3j+eAXajvUtJW0jwZJKuMN9UxsMsgyKWbQKLsTqR8PIa4BbE2ltQyz10MMU8qtknXMbWFyyx662boTwHHFuT9wB/7fYRS8X7Jbm8dEstLMji6mNvmBcEeYIBxRNIEfPGVJEY0OYn4jYgg8za+mLw3Y3gSvpVmQZc1w6HUqw0ZT19eYIOKz322G+zzmVRJDITZuBzH7LedhoeduWE/6hjZqdeI3pmCkqYhS7CcyFFPy6nrw9OOA+2tjImi1EbyjioPPoCNMT9q7aqHukZ7tLWIQan344Gx7KCAF11I4Xt/L+r4Xi1rTM3wH5jclHYCQJLtKjSOfEfEV8+fQnTB+gjjNkQsLnTP4fX1PvgJtSgZVAUMbk25i3kb/AJW5Yk7AqhqZP+2Qw621JPT7IHvijKNePUDAxnS1GRElKTTPzViPkbYsPs/3gegQz/EXHjUnQqNdehudD5872xWkZzq7Hizj8zc4Ox1JMLWPw6jobWF7nn00xmdW20mjYm4qINyxe23cvvVTalMuYMq98BzWwySfw2U+inritt1ts/RqhJSgeNbh0+/GwKuuvVSfexxYXZz2kyQwiCdO+p1043ZVbWwvoy6nwn0vyxB7Reyl4z9K2ehlpZBnMai7R3F9BxKHj1HA6a4o1hya7SZkKcxU20iU82aCUS0sozRPfxBTxRxxDqdCDbkeBxo2hXh4Y47XMbuVa/2HsxW3k4LfjOFctY4kQznkceOHexBDdjCeynCIVJ1Nx7HDp2q7wrVSUsakFIKZCef1kqqxGnMIE+ZwgwygnxD/AHx9qJxdeFgPnqTgaIJ9s8eIepj3ezqywAErQxXvyzSyG3X+yF8AaSO55WxsNUzrkzWTNny6WLWy3PM2XQDlc9TcruvsCWsqBDTx52GpP2VH3nPBR+vAXON3qu8yNXZTu+1RtCJgv1cB71m5afAP4rfJsdEYA7nbpx0FOI18TtrI/wB5v5KOAH8ycHsPxJpXeCxsz4RikO0zd6WOqIUEU0guluumYE+utjyxeGF/fbd5qulZIyBKviTNwJsRY+RBtf0wrqcWtbA3HELG2k+yUM1OIxa3+fvjZHVX98Rpe8ByyMqnyGINTV5CbC9v0xxhj1S3VULZ1a6m5vp6eeLv7NaRotmU6sMpKlv4nZgfcEHFZ9km5UdaZZqrMyxkKqAkAki5LEam2gAFup5WtPe7eKLZ9IzkhbLlRR6aWHljo9Pj8EFydpNkbWalP1NYk61XhE1XtGpZUGhKwwsAgHTUH2C3w5dmW8FJSU8tNUP9HqonYzLMcpbU2ZL6MCOmvrcEh+yLZNLCGrKmWNJizRpG5ymIKTfMDrmPxejDyw/bRk2VVMrzGklZdAzlSRrwueVzwOmDStWpmF++CeKAkXswjvBPKFKRz1DyRgi3hNrafl7YI7/bOWbZ86sL2XMP3lII/TB2nZcq5LZbC1uFuVvLGja1OZIJUAuWRgB5kG354oK/7RUb7QQ367lCQ0sSQsQn1g0AAvr1JJ97emF6ooBGheRrljYLfxCxuWPIE2C6+ZtwwfqpJo3K6xsD4lca39Dwx4pdgd8hZjfmegx88j+HuxnUI1cRMkrIcxDR2voHc5gvXTIOet+PTEPaNG8d5AAFPhupupuOIPMML6cjfDHtvZixqUQJnNhY+vzvhfl2DJCD9I8AINl4k+duQB1x1cORCLB+B3v3STIpG0jwsO6UXt+dhrcgDW588SplIUFGNnFvIX5ceNtT0xAp27t/H4k5gHQgjQi2Pk8RzAA3HKwNreRPLFJW2+sWG2k/Ze1+5QjmTxvy/wAsdDdme/sVRDHTP4JkGUX4OANLHk1vsnpp5c3R0xKs2W2W1vn0wzbM2wY4jl0lTxgg8GWzAg+uFOfDbWg98YBrXS3wlwdqW4ezHjNROGp5WYKJYVuWY3PiQaPwJJ0OnHFOnsoq5IzPRgVUIJF08L6dY2sb2IPhLceOOkNt7Ji2hQ5ZNFdFkVvutbMG9r6+VxivOxfbLLK8DMCkozL5OvG3qp4/sjDmyFcgB4MQqAqT3EoaMtnChWLXy5bG9+Frcb+WG7ZHZJtSqAYUzRqftTER/k3i/LD72Q7MRtt7TkcDvInkCA8s0zhiOhsLX6MeuLuw6r3ipSe7n/DrYhq2puOccIsD6u2vyX3xbmxNgQUkYipoljQchxJ6sTqx8ycDtt7+UlKzpK57xACUCkk34AHhe1jqcE9ibZjqoEmiN0cc+IINiD5ggjGKyE0DvNKsBZ4k7GYzGYZBmYzGYzHp6UB2ubCNJWd6isIpdV+6D9pRyBvc288JlRUBgulsxHn/AF6YuLti3vp/o7Un9pKzLYLqVYNcAAaltCD0vinZoCqZWUqYy1wRYgjkRytzxynVQ23n6+UpUkjeWZu72kUmzdnRRRqZKhrs4HDMWIBJ9Ath0tgBUbQrdt1cUEgMdrsuVfhXTxOCNNQOI4acbYsPsu7PaSnpYKkIJZ5Y1kMji5GYBrKDcCx58cRt2IRFt2rWRjnZbx3CjMDr72sbAdDfDXVgVB4Pr1zAsGzIWy+yakgrViqR3/ew5kke9zIhtIDcnUqyEfutg7UdjdCzFlDobAALYAdSAANT1wybwKAaeXnHOnykvCf/AJB8sF8UeChsEfUwNRlaT7r12zg0lLUPLCoJMbG5AHS4Iva2ltddRh03W3gWtpkmWwJ0Zb3ysOIOg9eHPEna+1YqeJnmdUQDmf06nCj2R07/AEeaZhlSaUvGLW8PC48j/XHCUXwsulTsfpCJ1LZhHtC3djnpzKwAeLXN1XgQeo1vbyxW9FtKOFMhFlckcfz9MXi6AgggEHQg88UZ2y7kFJVliDCF+Q+FX5jyBGo98T9b0gdg5NDv/MdgzFRUDvSvE2ZYwTfR7Zjbrc/DgbU0DyyWBaaRhYkjNpbr/pbAiKtrI1MYMhXnZb2t1Otv0xEi2jOWKB3JbQhTy58NMITp3G4YR/igiqMi7VpAjGIKcy6e5Ooe/wDLQWHniNs+qyOM4BFiBfl0v6HlghNRKvhsxY/ZvqR1J/0/zwLq4CD4hlb1vf188dPGQy6TJWsG5MqqoyM2Vjl8yBe17XP+Zx8RsgKk3JUnn6f54Hwva+N3esWDA63tby/yweitu08HvfvOkU3lSu3fkenJDpAElQfEgAAcehQNY8x74UOyWizbTFz/AGSO49LBP/6E+2BHY9XGKrBUt3PdyNUArdREqE3P48vzI5nE5X/5Xty8V2gYqy8f7KXLcDra5A81U4nbd1c9tvrGDYFfOS46n/lm9MhY2iqWsxPC0wVlPoJgRfpfF54p/wD4hN2C8EdbGNYvq5bfcY3VvwuSPx4b+yvfH/mFAjsbzxfVzdSwGjfiWx9cw5YtG20jiV23bJEMsVUCbTeBgRopVRlIPmAdD0wsdnHaKKCpySN/0sxAcccrcFkHpwYcx1IGOg9o7MiqIzHNGskZ4qwuNOHvjnjtFg2clblpIBG0BOexOR3Uj7JvaxBGls3PzlZBjbWJQjFhpnSCtcXHDH3ALcbaf0jZ9PJzMYU+q3U/muDuK1Ni4gijUzCX2jb9CiiKR+KdxoByBuAfyPyOG+pnCIzMbBQSSeQGKV3dpW2rtiWSUBoYz4gdRlB0Ua66/wCZ44m6hzsi8mEg7mMvZ12fqAK2rQNPIMyBtSoOtz0J4289cD+2DdNVtVJoJPq5RyzEHK/zGU+oPXFsqLaDlhY7TEB2ZPf9g+/eJjMmFVxH2bzVYlp87MKjPsmkP3Y8n8DMn/1xr3x3FFWyTQv3NTHwcD4uGj9VGptxvwI1x87Jktsil8w5+ckh/nhuw5sYyLTQbIO0qTeefbUEBEhhkRWQ94NLFXVlaxT7wUWudcF6XZm25vFPVxUq8wiByOXkB14nHvfjej6R/wBFSDO5miSWYC6QlpVt5O9xfLwABvwNmWk3Pp18Uqmol5yTnvCfQN4VHkoAxOMROwYke/8AzD1ecB7N7Los4lrJpayT/wAxvB5eAaH3vh2jjCgBRYDgBgLNsDuT3lHaNhxiGkcg4kFeCN0dbEHjcaYK0NYssaut7MOB0IPAgjkQQQR1Bw/EiptVGAxub8R6+gSaNo5FDI3Ef5dD54kYzDSARRgznvfPcqsppu7WQ907M0bhuIB+EjSzAEX5cxhc+hS3+tnLKBYi1ifXrjpTeHYq1UJjNgeKnow/og+RxUtf2X17uQI4wL/FnX8ufDrbHIzYciPpRf0+6WY3UrbHf3xCbKztYEEC7EaWUcATzueAHHriLtDY5IDZfE3BVGZvLyA/ryLLXbqz0peOaJlzEHhmva1rMNDw5HTBrZvZ/W1EZZYsgYWHePkLD0sWAPoLjCVZw1IDtHELVtKbqoTdtLFTrbUfPhxxpSQjhiw6jso2jJL3ZpyGvoAAIwB+38J+ZOAu3+zuqpmIMYJQXfI6Pl5k2ViwFtbEXAx1lyiqaRsm9iMm61FW01LJlRootoLHCruLEhs5uvqpIuR9u4w4ndBTvBFBIWMUdNE6n74hCoAeQ8ept5jnjTu7vRS1rUSxeCWMwI0DNcqYWyqUJ+NSsjG418Fzh1aaOTarVJYLDRwNC8jEBe8dlYrmOnhUa9CwGF1+rfzhE7bRrrqJJonjkUPG6lWU81IsR8sUJuiJNhbfNI7E09QQgJ+0rE90/wC8G8J6XfFmbZ7XqCDRZDO3SIXX3ckJ8iT5YqLtA30G0ZYpO5jUpdIzmJJJKm1zYEjQjTTN54c+ULxvFrjJlldova6lGrRUgEs/Auf7ND6/bYdBoOZ5Y57lqnlkJGaSSRrk2zFmY35cSScOWzOyvaVbOBLE8SDi0gKgeQHFvRR8uOL53P3FptnRBIUBk+3KwGdj6/ZXoo0Hmbk4lvuZppeJt3H2M1Ls+nhf41QF/J2JZh7MxHtg7jMZhwFbRZNm4u9oFaYtnVDi48NrjkCQD+RwA7E6ILs8yaEyyMxIHQ21wxb90LTbPqES2YoePlr89MLXYftBX2cI813jdswJ1FzppyHH3viY/wDu38v5hj9ssTCn2pThdmy34XT8nVv0XDZhK7RIvpD0lGBcSzAuP2Fvm/ud4fw4Zn/YR57fOCnMObmUJh2fSxkWKQID65Rf874Xu0HeyRXjoKMj6XUeG/Hu1Olz00ub8gPMYN75b1JQUzytq9rIotcsQbaX4Xwr9k+7cn1u0KrWep1TNxVDqT5Zjb2AwDtqPhr8fXr6wgP+RhjZe7UdKaOkiF1iLTyNbVmC5AzeZaS46BLcsN+BmyPrGkn5SWVP/TW+U/iJZh5MuCeG4xtYgtMwJ2IMslTHyWbMvo6I5/vs+C2BuySGkqHHAy5b9ciIp+TZh7YI8iYODCWMxmMwUyZhO2z2oUsJljjPfTx3GQaAsNCMx5A8bXwR3j37pKLwzS/WWv3aAu/uq/CPNrDFPV23dnvVGddnzS3YtkmnjRLk3+EBiRc3ykkeVtMTZnI2UgRiAf8AIQ/QdtVRmIeCNyeAGaPL63z5h8sAe1Ci2nPRLWyv9QWBMSFhlDXytl4BOA1JY5gTyA8ntCokfP8A8pW4+ytUSl7/AHTHk9rW8sHJP+ICORSkuz2ZGFmUyqwIPEEFLH0OF41Y7u11xDd1qlEHdnXavLT0fdzDvsgOTM5DADWxJBzKOXMcOHBh3b2PtLaq/TJ6yWkic3hhi0uv3mU6ZTyvcka34XWtm727vxnMdmToePiXvF+RlIt5Wtg9vH26oIf/AMZH3jqPH3qFRGOA8IIzc+BsLc8MC0SXaxMLg/tG8Uu0Ps3monFWCgUt8UBKMsgBYyLHYZVIUsVRjkOYiy6Cd2a77RyzQ0m1O7dFB+jsygo0jMSWkvo0hvYORe5e/ia+JnZ/2l0w7yr2pVM9Y5Kxp3bsI4vCbIqKVXMePMhVv5pnaFX7Omk72himjDk96rKqITr441zZlbqLAHy5lVQLnQW3t2NnMneVVPT5IhfM6qoVR1OmnkdMUyhG29s08dNEIqGlsQqrlAiVgzMQLBWkNgB0y34HCvQ7Wr9rSU1A0+dR4YxI2VdAfE/ORlW9r3OlgL3v0duTuVDs2n7qLxO2skh+J2txPQDkvIdSSS2t9oMYcZjMZgpkzGYzGY9PTzIgYEEXB0OKq2xudWbNqnrNmEPE3ikgN+hB56jmNb3xa+Bu0dptHNAgTMshIY2bwgAnNcDLa4sbm+o5XIU+MNv3hBqiLB23xKqippp0cj7C5he/8Q+XX1wtbV7R5Gr0npqZ5WaIiJGFimeyoWtcXyhzlv8AbOLT2ntKleORVaKSRVNlGVjcA2t0sT7YE9nEUCQ3DxmedjIRmXOFsAgtfMLRqptyJOIzqdwmoGt/x63jBQBNQJuluRVVUoq9seJlN4oDawN73b3tZcPu0l8KQR6d54TbTLGLZiOmllHQsOmJZqx3gjsblS1+VgQOt769MDmrljV6l1Zg1guWxPdi9uJHEktbicygXNhioYwo0jvzALXuYXRQAABYDgBjzNMqAsxCqOJJsB7nGiSZmJWOwt8TnUDyA5n8h58MfItloGzEF3H2n8RHpyX0UDDLJ/bBrzkeSveW6wKQD/3XFlHmqmxc9OC+fLEyho1ijVFvYcybkkm5JPMkkknqTgLvLteSGNiGRL+Fbm5vzaw5AanUWAJwnS7bYOGjqJRG1gxsSL2uW8I1F9B4gehIxC/WLjfSQT9PlHDFYuWFtarmTu+5i7zNIqubjwxlgGaxYE2HS9uNjaxTe0XtC+jhoIHCuB9bL/4YP2V6yEfwgg8SMQNmbwVC3Ekhh7wEJIZQ+Yk2GVJGfxa3upsLa4CR7NWGqgqHUVUK3KR94ATKSCrtnHjb4jY28RB5YUf9QXJSDa+8zwiN573W7MJq0d7VF6anbxCMf20t/tyM1yl/O7Hyw+bP7KdmRDSkjc9ZbyE/xk/lg3sLb0dUhaMMpU2ZHFmU+Y1BB5EEg8jghISAbC5toPPHQxoiraxRvvFyXcHZa/FRUgvwvEg/lgTtvs62JEuapgghU6AmRornoLOLnyGKn3vieeeV5wXe5uX4rbkAb5bHkMLNBVVMkuYRzTiJMvwvJlTgB9rKOg4YRj6kZFJQRxxaeTLsh7Htj1S5qZny9YagsP72a2F3ens2pNkIs8M813YIUkZTmFiSRZVNxa/v54SaHauQXRmR108DWbXkba35Wxu2n2dbXlYSvTTSCTxANIGYX+8C10PkfTA6/HVkIqFoGMhrhfcXs/o9pVE6SPMmRQyCIqtxc3vmVjzW1sWjsnsa2XAQfo/esOczF/7p8H93A7sk7N5Nn556ojv5FChQc3dpe5BbgSSBwuPDxN8WRirEpVQDEuQTYlU7w7kRV6PVUUX0WrpnKqEsM2TKyEZQFD2ylSP3T+y29nu+Y2hTksMtREcky/tW0YD7rakDkQw5YOf84gEhj72PvL2K5he55WvxPTjhKr9njZ+2Y6pSEp6xTHMOQk4qx6Xa2v7T9cYWCmwduJ4CxUsLGY+A4+4dAmYzGYzHp6eJUuCNdehthc2psZy6qtwrnxWHhBGouuubS9ybXsBzthmxmJ82BcvMNXKxA2hsoCUSN3jXYIVtkZkJKoMwACAtwUWPUi+B53dDkVEcBOSRyLNckEIq5CNM6yXsdPgIuAcWdj4uJv8AwVu7+kPxTBh78wOMimcXVSWsCLaNcAnn0FyDwxKqaESRZCqcPDmUOFYcDY8bH04csS8Zi5UrvFEyLs2meOJVkcO4GrBcoJvxtc2+ep1xo2hE7mwuIxa9uJHP100t+uCOPmByY9a6bqaGo3Everd9JwEhDBragAgWBRrsCLHQWtpe9vRfrt3KieGRaTNFECtw6+J9TmynKBYWBFhrflbW1MYcRnoFLar+Q9f3GeKaqUxV7tyU4naOCZ7rGqPMpLrZlJsxOUAsB8Iaw0xvpKNy+SOCUfUBU0LMWBWztY2RSwkIJIIBJX7OLe54j0/xy/vD/AuBbogSLP09894kR9jyVZYVEcd3sInzkDvWGjGy8ADYh2sdCeZBedn1Dup7xQCDbS9j5i4Bx42bwk/9Rv1xNxR0+IoL1H3QGa+0EbY3Up6m5lj8R+2pKt8x/PGbubrQUMbJApGZszFjcseGp8hwHD5nBfGYeMaKdQG8zUaq5qNImbNkXN96wv8APjjbjMZhlQZmPjHTH3GY9PSutrbBnNvqS5VCciKqopIvlBtrYcWOYkmyjiVhf/4yZJljEtwVs00ka2drXEYygFUJIAuSfCdSdMWjjMQN0SHkx4zEcSqqWkqIr93FMF7okGN10ObRlUWJ1OVlB0te3EYetl/Sw4EhDRZFbxKA4Y3zKStlOWwPw63PuXp/hX0xsxvT9Mce+ry9kx8mrtPuMxmMxd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hQWFRMWGSIaGRgYGCAcHxwbIB0ZHyAfHB4dHyYeHB4mHRwcIi8gJCcpLCwtHR8xNTAqNScrLyoBCQoKDgwOGg8PGiokHyUsLCwsLy0pLCw0KjQsLSwsLCwsLCwsLCwsLCwtLCwsLCwsLCwsKSwsLCwsLCwsLCwsLP/AABEIAPkAywMBIgACEQEDEQH/xAAcAAACAgMBAQAAAAAAAAAAAAAFBgQHAAMIAgH/xABIEAACAQIDBQYCBwUGBAYDAQABAgMEEQASIQUGMUFRBxMiYXGBMpEUI0JSgqGxYnKSwfAzorLR4fEIFSRDU2Nzg7PCJaPDFv/EABoBAAMBAQEBAAAAAAAAAAAAAAIDBAEFAAb/xAAzEQACAgEDAgMHBAEEAwAAAAABAgARAxIhMQRBE1HwYXGBkaGxwSIy0eHxBSNCUhQzYv/aAAwDAQACEQMRAD8AvHGYzGuoqFjUu7BVUXLMbADqSeAx6emzCT2i9oS7OVVVo+9YXs12IHAeEEHXXy0wtb79sVi0NDyFjKRrc/cB4D9oj0txxUFXeVy8hLO2pZmJJPmSdcSZMwOy/OORO5lhbr9sUi1eadpJKdzlKkgsCbWdV4DW91XkeeLt2dtaKoXNDIrjqD14Y5LanEeUXsTrpxty09eHpho3E7QJKWXONVk8JU8gDe59SeXtbC0ylBtuv1hMmr3zpfGYX9299qessqErJa+RuPnY8GGGDFquri1MQQRsZmMxmMwUyZgdVbeiRgt8zE205a21PDCzvZvqUl7inNiLd49r6Hkv8zywP2CplqFF7+IflqfyGOZn62nGPFz64lePB+nU0sfGYjV1akYHeG2Y2UAEljxsoHiJ0voOAJ5Yhl2caRtCAQTI5UGwIOgDMdQLeK3mOWOiSRJQJI2zteOlgeeU2RBc9TyAHmTYDzOIewt4O+ipzIvdyzxmRUvfQWNr9crKfn0wido203qNkRzN4Vepvw/7d5RHf5J74Vtib6GRZLEJUUvdSxdHWKMRSD0KEOR0DdMTtm324q4ejaX7gO+80YNObHJUOUVujC9gfUgi/pjRV71INnGsXgYsyg/eOgU+efTCjvLMIINjwA+Np4m49MuY/wATjBZMhH7ff9R/cxVvmWPV1axrmbhcD3Zgo/MjGibairURwWu7oz8eCqVGvqWtgB2n1TRbOeRPiSSNh7SJhW353menqKSvhBaOemeJddA7Ast/MMV0/ZbGvkKk/CYBcsjZ+1o5zKIzfupO7Y8swCkgdbZrHzBxsg2ij2sfiZkXzK5r2/hb5YSt1Zvouwmli1cLI5PMvmYXPyB9sbdyqzvGo4wdIqIP6u7BSfkp/iOBGa9I89/n/U3THZJ1JZQQStsw6XFxf2xjSgMFPEgke1r/AK4Ul2mINq1atwkpklHrHnB+YI/hxJ23tUqlBLexeaMHTlJG4b/Ff2wZygD151M0xnxmMxmHQZmKU7Q9vVM0skTE9yjn6tRYHKdC3WxF9TboMXRNKFUsdAoJPoNcc6bWaolkkleRu8Yk5eX+lsc7rnrSAaj8I5MFyxswZiFQWvobknppiGqX0UcufXTEiZmsqEeK/W406YjVtXlBt8R0AtiJAeBHiDKyRw1zIBpqeFuWg5nljXsikJYg3y20BwRpTEhvJYnjfp/vjdDVRvK2Q3AUa+dz/pik5CFIA+MELvcY91N4DTTRsFBysM5JtZQRcX62x0TBMHVWU3VgCD1B1GOYIxw6A+3++Lk7MN5Y5FalDlnjUMATeykkWHoeQ4Y90mTS+nzmZlsXH0m3HCB2h7ykkU1O2oGaQjhYjRb+d7kfu439rlbkpI1Jyq8oBPAEBXNj6m3yxVcFT3clwSUuFPkP8rY3rc7C8aiDhx3+qFqUsq3IzNawv0/01w89nSFyZAllQFST1Njp8vlhVrqtEQWBbnqbDrqcPvZtKz0eYqFDSNaxvcCwvwHMEe2IOhTXlBPbeUZmpIT2R9bNNMwvlcwx35Ilg1ul5A1zzCpf4RgT2obQaKhOW4DyKjEfdNyb+RsF98EYpXpTKDGzxF2kV1ZBbOczBg7LazEkEXBBHA4Gb77Xik2fVxyBo3EBkCyLY6EZSp1VrPlGhNiR1GO45tCODUjApge0Cb110Um7Oe4sYowP/UVlFvUMp+RxWMW4gk2ONoBsksc1v34iY1A/eDlrdQSDyxE27tlxsalp9QHnllt5LlUexZnPtht36r/olBQ0Hw5YUlkFvttfj6HMfUjphTGhfsqaPKTdgbWFTseqpLnvaW01vvRls5+Rzj+HrgFt7eJp5qGbiIY0Fv2o3N/mQD6EYgdmO1wm2VU6x1CGFh5MugP4guJabLWanmVfjhhM6/hKK6+d1Ye6jE2S10+0faGvf1zLD7V9siWigSIgioIkB/YUA/qw+WIW2IUO70AcXOZe7vybvG/+mYe+Eev2kzbOpSwuIzJHf1Kv/wDb8sSdt71/SaHZ9HB4pPFmUcmuUQepDX9xjdZdmPsr7QaoCOG5+14ptk10GaxhV83kGjuCPLMGHqPPEHcLa3cR7Onc2ExlpXv070tGfZjY+WEGVmo6utponvHbupD97KwJH8Skelxzwy72TpSw7KppLju17+UAXYZ2zkW+9pbBDagOQB6+UyvzCm2t5A21q12NkigeFARqzm0YA6+Jnb0GJG0tqNUVuzqAcafuzN++qqzi/wCyqkerHCJS7yrHWSTvGe+ZGeNTqElZlYFgeSeIjqwW4wV3JoTHQ1lc58cn/TxFjqWc3lb1y8/3sZdgsff+Z72ToKKUMoZTdWFwRzB1Bx7xpo48saDooHyAxux0xEwPvdtF4KOaSMXdV8NxfUkDhz48MUQJp2JLkZjpfLYn87fljoPbEWaCUZc3gNh1IFx73AxzdVme4ynW19Tf9ccjrwS4447ynDVSNtiExi99b8D0P9DA+EqyNI51UG18SdrwPZXc5vst5dPbAioCmOyG5vqL8sZiW1G/xhlt5qhpAwMkpsp1AGun9aYN7NoQkINrE6n36+1sRI9iZ4LAlWHiF/O2mnLS+Cexqd1Uq9rCxFr+dxryxufICpo8Hiai0ZsjByWJsMMe4e8kdLMruQoDBWa1yQTawABJ5aDXCzIrXI/2wBqqlu9K3Fzw8r8SPPCsSajYPG8JjtUuHtm3yikp44VRy3ed5qFtYKw4Zr/aHLCHujVMQcw8JNlv0xAlheslvJIZMhsNACw4gm3keWGGipxEt2FgOAGM6jLqWm3YzyLXHEmmBSV70sVva3IDjoMWdsbeKGko6cNmCMNDpoGZtSOml9L4Qt2YZamdFSFjErLnZrAKrHXjzsDYYe+0eZoaQd3EjooPgJQEADiqspuAPu2ItjOnXJjU5B63mnS7BDEN9vVO2K7JEDJT07BivBGKtcZrlb5jbQ20Go54O9q07SUEsjAA94tOANdMyPKb87vGF/8Ab88KXY7PTOJxUswJZCqKD4uHGwJJvl0uPe2lhb27sPVbPqoYjd0naWP9o/EV+buvqBixAQSL+t/OeyEbbfSUrtSZfo1Ar8ppGJ6RZ4hb+JXPvg726yB9qWU/DAg+Zc/oRhJrO8bKpv4L2HmbX8+I4euDW36wVMcM7H6xUEMo5kx/C/UhksD0KHqMMD0snYbxd3b2kYa2KYcUkVv4WB18tMWFcw1u14PuQShB+z3kT/8Ax6+2K1ooSJtBfmPTiMW7GI6jeCUg6PI0TD7ymPunHyBONylf4+MBYIpJkOx6qN7B1aOaMdSGVWt7N/VsA9yqpV2lSu1rd/GD01YAH52OPtb4EnhbUx5k48SrW/lfA3ZEYE8OXiZUAJ5HMuJ8R8/OE021MzCsqmcFj3jMw5nxsW/nht2LtMVu1KWorUJE0pKq3AKSwiXzQeDyNje9zgT2jbNNPteoQDSQlhbnnGcf3rjBzbVKJ9jUlXAMr0mWCUcxlsEb5lT+IdMNIN/I/ieMH71wKdpbRZADlkyjyvq3979MFOzndqo2iUErEUNMSAOALFs7ADmxzaseANugwg0ddK088j3cvmaVuQJb4jblma34sXB2O7bWMtTk2WUB06d4B4h6stiP3TgVAGTSeDUwnbaWzjMZjMdKJmY583uVqesmhEZYLISCo+y3iUewYfLF/VVQI0Z2NlVSxPQAXP5Y5u2rvA1VVSVDMAzWGUfD8IA466Cw9jjn9cAQL5j8N3JSt3kDBoyuYX4X/wBcI8a93LrYAnnww+U9axUXF9MCdpbviTUeEnHOwZQhKtwY5lvcSC9cFBF7XGmW2l/XHrYcgYsQWPIX1143vbA1qbuZMjxh9Lg8L/PTBbY9aS5Tu1QEFlIIOgIAHlofnfDsigIdPz2nlY3vPG89Z3agj7Yt78zhPinIa+HLeyhzxobgMT4Rf54U46a4C8GB1v7Yp6Mr4X3gZL1Rj3fmJqMv31Oo5FeH5HBisqpUbKFJ8+I9jgLT1aQ1EbkhV1GvEeE6+nlhk2BLFNOgM4KtIqt3dgQGYAnUH0xHlUlg1bV/UaDQqPG5sDS7NmYoIzFIZklcAqzCMjgfudetuhGAO0dtSS0ckZkSNlRRkZiWdApJ8WuVs6tdG08SjSww9b5yts6np2pnKRxt3eQjMr5tTnuRxAbXqeIxS2+W8QqZyYkSK+gRCApUDKCw4ITa5W5sAdTcHDmx7he45/n8TcTd4wdi01qqVkUyOOCgDgSATrY6a6jhzsMW020ZKGR3nU/RJT3hceIwObZ1ktqYydQ4FhrewscUnuftWSBSYIygI8R71iXsdbqhXQkn89cW12eT1s0aPMO7hF7XJJcH4Qqn4FA5m9+WmuG4sn+4VA+03MlLqMBdpe46v/19KFZCM0oWxBFriRbaEfe+fXFT1VO1iRoCb+mOjNzIgoq4l/s46qRUXkqlY3KgchmdtPPFK9ozR020poQgSO6lQvAZlU28tTpbTlpjc2Mgh07yZW2oxLMRV1ccVOvLmLf15nDRuftL6NtOJmN1MgcMdbo5sTfyzEE+WBoolckAYiTZlW32ofEp5lCRce3H2wsPqPr4QeIS3VvVV6iS+SeZlY25yXH5FsCBAyNlJsyHUcwwJ/mMGt280MiSJrkdZV8yCGsfW2C+++xlFa8sWsNSonj9H4jys2bTHjkG9evW89IG+e0G2lXQspyvIkC35K7ZQx9A7H2GNNZtqSkp6uja9pJowSOF42bP88o+QwKy5KmwNrWYHoQTb5G3yxm8E4eVDKSe8kLye5u35scNVtTAec8eI89nOwVqYtqQ6d7LAgj9VL63/fEd8At3awoArFklS1ieTK1xfzDDE6k2k+ydozJAQ3cSFLE6PGbNY8xcEa8iL621ib5bThmqmqKY2SUK5Q2ujto6nzzC/v54XkGpQO49CeU0Z0PsLaYqKeKYaZ0BI6HmPY3GJ+Fzs7U/8tp83EqTwtxZiPyOGPHTQ2oJijE3tVrclFkuQsrhGt93Kx18rgX8sU9RbPjBzBR1xcHarLlowQod89kUm1yUcceg4n0xUWyJCVYSju5FF2HAW5EX5Y4vXFtZ8tu/4lWKqhpHGXTTEGWZidBoOuIbbcUEJGry+YGnzPH2xJjrb6my+TY53hldyI274kepiR1sV4dcD4aUC7RgWjBZvEbhCVBI1+8VwSqatLeEFjy98fd3IS0siSoscc0UkebozKQrMeNgbXA5EnlijF5E0PfMJ3ihtaYrVhnJYWGUdBwt8wcSahEfUAB+R/rjiPtqmKVH1gI0ykfdZdCvzxuhlj4EXPXF5FKpHlAHJkNdlKxNzmbqTiXs2tio6mM6voQbDUXtb11sfbE+npMil+AOguLk9LDqeGmC8XZ1JDEaysDQRDgCmeQk3/7d1CX6yMNbaXtjVY5LBsieICx430rBVU8dXDOpgbKJImvbvF11XQ3F+Gh0B1GKQkW07EtbWxOl7kC+l+mnzxYG3ttQjZ7U9NFKWYiRpZSLg6LYKunw/wBX4VjVEkm5OUktl+Y9OVsHhGpmN8+jCP6QNo8bGrXVPDKirfXVRfz4anFgbg78N30VKljGSQFAztzYtcW58zoB6YouggZiLeEX44uXsSqoEqGiWKQzshLSNqFHJVAvlU2uXYi5sLYBenCZbDbxj5tWPcSx6rdeVJ5J6Oo7hpSGlRk7xHYADMBcFWsACRxtimu1fZ9RJVE1ES97HEpd4r5HjLFVex1U5vARc/Z646JwmbNoVq9obQklXNGiLSBTzWwd/mzC2L3TsJAD5yiN2pS4dDe6kgE8eovj1tRhG8enEFT5gj/fG2n2c1LPVRk6xzMnrlNgfl+uB+8ErF4z9nNYnlcjQetr45Wm8xr1tGE7Rt2vsoU1LSTIM0U0CrfpKqgN8yCf4sTpU7zZlO5+OGdofwSKJR8jw9Tj7sGvWXYNbDLYmndWjvyLMLW6eK/8RwpT7aYJFADdGm7w/vKuT9GwZQb13Hr7QbkGuA+l+w/XniLvTs2SOoTvRlEkauv7jrmHvqcFK6jYg1I8SpKsbDoHVih+aMPW2G3e3Za1uyqWqX+0pv8Ap5LcgPgP6fx4biOmj7J6Jm8dYz1cdQdBVQxvfq6r3T//ALI3+eI07EtoOBBPnbpgjWw5tmAaFqWoBU/+XMpJ9hJFf8RwvVVeVfpcA+h/2wwjWQVnganWm7EQWiplXgIUt/AuCeEjse279J2ZGCfHCTE3oNV/ukD2w74tXgRRiZ2qJejTWxEosbXscr8vMXxU0+x0azOS1uIucvsNbemLh7SrfQ7MARnHHlYMf5W98VK7kEmMLY/n644XXEjNsZZi/bItyAcgy/rb1xpWgLEE3I872xsk2tlN3iI6kEEfyOPlTtNiLqLjEwDCHtNhyrblr/XHG8VjsQFAFjxwBmkdltbLr7kfywboSoU3YLbXXTh/VsedKFmapjPtrcSStoaaSKHPKMyP4lUsoayMSxANlFr3v62xG2T2MPEO8q54YVGuviI9SSqg+5xaWw6xE2fFID4EhDEj9lbn30OF3dLdta6Na/aA7+WYZ4431jhjPwqifCTbUsRc39b9tMK6QObAkpc3JmyqLZVKGqEkpiyDxTtIjMOXG9lvwsoHTEHbu/vfwstFTT1CkayNCBCU+1rMVzi3RTgVWbqU9VFU7QIWJY1f6MsQVFAiJ8bgDxs7qdDoFsBrrjzvksFVSUU9WWhkkhzd4qFxfKpyFBY2bMSCDpbXHmbTjIA2r3Q1W2Fyqd6JFIJjAVTc+EWU31tbkOQGBEE8ixaGxVynwA6Xza31GpwT2pDBlcXyMp0tfKwueK3OU26emA9RV5b576m4IsPJgRz4flifCLQLXfvKHNG5Np4itzIxLnlfQX6gC2LE7CNnXq5ZFmyhVsYr2Mh1sSt7lV1PqRisqZ3qGteyjXr7k9cWjuXu5BVS928piAAAEb5JHYAnS3iygXJuLcB6FrKZADyfpBKhkJEuutrUiRpJWCIouWY2AGEzd3a4p6Gs2hKCEmmedAdCyEIkYHm2UAdcwPPG6m7JqMOGmaepy8BPLnHuABmHkbjywP7Yqi1PTwLoJJMxA+7GtwPTOU+QxdkbSpY9pEBZoSnq6R2ZmY5ndi7nqzMWa3uca966Mx0FHfV5pZZT6ApGt/dX+eJqUpBLPwUEn0XX9ML0FVLU9wjarArMPxyM/wDiYnHOwNyx7RriEDUuiFASElPiH3smq/JjfEWqjCTUy343v5E6D+WPW0lKmIkeHxelzk/O1sRtrx+KHNazKQD08XH88aguvbf5gVH7dPJJnppBaOpTur/dkuGif2k0/Fj12f1p7utoZuMlM7Af+ZFm4eYvf8Iwp0m0GAtfxdB1H+uBb7xyfTZKhTkYtIbDh9YHDf4zjcKng9vzPGG6ivIjKWurhc34Te/5/ngdvvsQx1JS1iscIYftdzFm/PBHdYiSanjY3EkqIfIM6g4NdoiKu1anvAbZwb345kQjytY29sZjJxgmFsY0/wDD+pQVKXBBEbWHI+MH56fLFwYq3sOofDVTWsGdYx+EFj/jXFpY6GEkoCYtuYg9sFYfoqQr8cj5rngAvH55gPnipUqXicBl0HHpbqPLFodr0UgNPJGuYeNSOd7BhYc9A3yxXUVak3hvkcG+UjgeuuuOP1ZPimxtKMfAqTDTCQHXQ8Dgb9AZOdxjfTQujEaEX5aj/TBUQq4xDq07COIuDJKa6DTU4gcKiKMC8rEZRlzE3I4AAnqOGDsigacxj1svZyrtClm5d/Hduh+Gx8joRhmEgvTcGY2wsS2afZgi2X3KpktTsCpPBihve9/tE40bn7XUUFApBzyRKgA6ooDE9ALYKbz7TSnpJpXNlVCPUnwge7EDCvuXH3S7P7zQy08pS54FnWW3rkP9047rWhAX2D6yVaI3nrbm6lDG6pKakxyFmFKjuYmK+Jvq1+duHHFebb239KDLLlujHIbEDJYWAAIUAKBwAOl8OnbFCjLAQHWoUkxSKbBfhzBtb66WI6ceOKlqjKNGU3Avcaj+v88QdVu+hTVSzBsuowJtWqEd40sSSDnz5tOmug9MD9qRG93sGza2sdCAeXnf88N1O1C6ZWyxvbiyXFwDoT58NDgBt6KNEULo9tRa3A3BFuoJ/LDsGT9QWjft+8HIuxNyTsGQIuqlBfUnix6YsXcvJ9JFRMwjWNc1gddDooAsWZjplHInFZ7Cl+LMQAp+I8efAcL+Zweo98BmKohYAfFexPnifMjeJqUXUdjK6KM6apalZEV0N1YAg9QcIHbJFlhp5/8Aw5Sh9JF4/wASL88buzPfFZkSlKkOqkqRqCoNyD0YX9wMMu9+wRW0c0HBnXwE8nBup9MwF/K+OnYzYveJzmU43qUlRsmZSbFC4zDyZgCPS2IFVsBaasq40sVEzKtvuDVR7Xyn0OFOv2hJGZI2JVgbEcCGB1HzBwfk2i4zySNmYoXJ6va9z+LHMOJkSvOOsE3DO2qBJtlQTJxiq5Y5Dx8RUW9rRoPfCVtxsyKfuNYnyNv5jFmdjFElTRVlFKf7S0o8m4Zh6EIcV5tmhaB5YXFmUkEeY/1GKq0stdv8GJ7Gatla52J+0B+S4BbSS0j9CcMOwYCQ1+Fxx9ALYh7w0VtQNFNvY43G4GUieI2hXYE2Qo62DAq6noQQwPzGGfthlSZqWujv3dTFZhzDxkhgfMBsv4cJGwdoeApa5HD3wSm273lIlJIL5ZxJGfuhkkWRf4gh+ePLaswPE3kCXr2PxoNmIVNyzuW9b2/whcO2Kl7B9sALUUbaFCJUvzBAVrehCn8eLaxZjrQKi25le9qjEtToGK2zNcaXPhUC/ucV4dnNIfGc2U+En4l9DxI8jiyu1CSRRC0eXg4YNz+C3InTX54Q9kSSMbPHYEcQbjHB6xiMzG/VSzEAVEGLE/e6W8xyP9dDgnA+YWsQcepkAPTnjIU4G+tsRlrjKkKVXUcjfmcZRFmcLcAE2zAn5246DHutBKki+nLr/rgXBsITIZ45ZFZehv8AkRr6HDFoizMlm9ocRrK2k2eSRGzCSX9ofWG38EUo9XU8sMm2gGrKGJbAozy+irGU095ALYXt6G7jaOzqtzeNh3Tva2pWRQTyH9sW9Ebpg/tWXJtKkN/jSWO3srj/AAkY7ztsb/7D8SUDj3GJO+zvLVShsxRGAUHoOg6cT74X6ihB0PhXqQT+nHEzf/bscVdMs6sDm0y66WFjY2GotzwoT7XhYhhNUDy0tf3OOI2J2djvye06asoQD2Txt7dZ/EYyJUAvdR4hxNip1thYqmPdMJZEJ8OVct20PJgNNCePHDTSbSiVmYSuAfvILa9bN1PTATbWzwQ8iRqUsfHnAGgvooOa/kwxf07kEK/zqvv+IjKoq1kLZSd5ZXJVTwI9gT5H16jDhsyiiVwsESlhbxGzsT5X0wj7H45RqzGw8gLEnBFp5JCYobsc3Bbj5nywzqMZZiAaH098HG4Cg1LR3C3mhi2l9YI486GPTTKSQQW5C5FvK488XZjlTZ27JhuJmXOwvlBGnH5+gx09sWBkpoVk1dY0Dc/EFAP54d0bKAUU2B3ieoB2Y95zN2xUYj21UBQLMyNbzZEJ+ZJPvjfsnZZqpjAL3ZXCgdQjMo9yAPfEbteqO82rUyAWAfIP/bVUP95TghuZtAQVcU3EK4J/dJ1/K+BzkfpMWvefez7bRoq6GX7DkJJ5I9gfkbN+HBLt22aE2gGUD62EMf3gWU/koxG3t2IIK6piGihyVt91wHX5Bre2M7adr95XRc8tMgI/abM5/Jhj2Nrte4MEit4t7J2gq3QXt4Tw52N/5Y8bWqg0Ul+P5D0xpoihjhIYZ7yFh0F0y/ocQKyTMgHMsP6/XA+EPEuFe0Z9x91u/wBn10/CSDunQ/s/W5wfK1j6qMK07MDnB14/17E4cd194BBs2viU/WVLRxLrrktIXa3QLp6sMKu3bKqqOdyfyGHXbj2wa2hvs/3p+jV1PMb5Q2STzR9Dfrb4vwjHVIOOPdjxBrXsOV/a2Os9hyFqaAniYkJ9Sow3Ew1FRPMNrif2r1JCxBR4hmb2Nhb+ugwhbG2uVfxi2nQ6YeO1Klnd4+5YALGbqbaksOvH4eF8V/RznXvYxfqAR1/rQ44fWU2VpVi/aIS2jMDZl4HEbvPCL8sQJqwXsNAOWJJmBHHEmkgRvM2FtND63wDqa6eGUrFGjI5zG5sL3F+Fra/rgk7ry/o411dHJIAYjZl1HA6cwQRbXTXXhhuMgHfj2wSPKW/vPsIPsl4yc7RRZ1PVlUmw1NgVunE6NxwI2TtY1A2S8h8Zzgk8WZAyE+rZb++DG9u0UpNkva4BiESAm5uy5R6kC5/DgG2yzTf8ppwLzIczdRc5pPYXkx2c+wFf/P32k+Pn5/aeO1jYQd4pBkuylWzC+g4ED8RHyxUG1tnrESHPDkoCi/PgMXh2mQuO6lBAQXVmN/CTqDp6WxWdbskZQ7Orqb/ELC/O2IM+Q4+oa9hK8S6sQivsnZyIvfSDQ/Bc8zzt6HHvaOzx4iqsBYsQTYPZTw42bpyPDngjEmSyqFYKcwBN7W6EHhy/zxsrtupNF3agRzX1e9/kP9zjPEcvqHoQtKgVK+oyyyDIdeF/XFj7pwxxQPIdXHA82Ynn6E6DCFLT5JXUHKBcXtcaNYemlsNe621Y1IQtl1uCbkXHC+nO/TFXXAvjtYrp6U0ZA2lM8la4diMpAAP7otblrjpfc6t72hp2vc92qtrfxKMpv53GOYGnM20pGP2nvp0sMXv2STqy1AVtFZQVvwYhiT76D2wzCxR0SuVHwgZQGQt5GUnvb9YJJT8Tyu3HTVyT+uPW69QJI8p4jQ+3D8sD9vUrQVU8DmxilddeYzG3sRY++Pe71KfrXQ/2ahz+7mCE+zMvsTjHxnwyp87iVO9w/tmtd5WdzdsirfqEUKL+dluTgT2k1JavmJ+yEVfMLGi/yxPllzjTiR/niBv5FmmWUaieCOUEfeyBZB7SI49sB0pOreeyCC9hRCxPO2Nm1KcqYmAstytx96ysR7Kyn8Qx72Gvg0F9Ln2w5doWwRS7J2YDYSO7yuOd3VG9fCoRfYYoA1ZGPlAOwEU9nxDMToL8b8vP8sD9tsHZ2U+BbIv6k/O+PdKsskczKBljTOx6KWRNPMswH+2NMBVoGW4DDxC/PTh+eMVCraj7pt2KnjZERdlUGzE2Hlewx2PS04RFQcFUKPQC2OSN0tns1VABxMiAepZbfrjr3FSUWNQG4EQ+0pcjQyksFsVNjpe4Iv8An8jit325GCwPPp/LF1b5UAmopkIB8NxfkQQb+1sU3FsdI28VscTrsarmJPfeV4WJSvKQCyuwKki+utsfRltx5411ldGWAUX1tpw/r0xqkhJIym2nTE1ee0bMlI1N+GI+y5ZTIAoLEmwANr4gbTEi/COPX/TD72I7tyTyNVzraOI5Y/2pOZPUKPzPlizF05cbVEs9GO28sJlqdmUr8M3eSDiPq0LW8xdCvo2N1RV95tyKNde5gZmN+BJUAf3j+eAXajvUtJW0jwZJKuMN9UxsMsgyKWbQKLsTqR8PIa4BbE2ltQyz10MMU8qtknXMbWFyyx662boTwHHFuT9wB/7fYRS8X7Jbm8dEstLMji6mNvmBcEeYIBxRNIEfPGVJEY0OYn4jYgg8za+mLw3Y3gSvpVmQZc1w6HUqw0ZT19eYIOKz322G+zzmVRJDITZuBzH7LedhoeduWE/6hjZqdeI3pmCkqYhS7CcyFFPy6nrw9OOA+2tjImi1EbyjioPPoCNMT9q7aqHukZ7tLWIQan344Gx7KCAF11I4Xt/L+r4Xi1rTM3wH5jclHYCQJLtKjSOfEfEV8+fQnTB+gjjNkQsLnTP4fX1PvgJtSgZVAUMbk25i3kb/AJW5Yk7AqhqZP+2Qw621JPT7IHvijKNePUDAxnS1GRElKTTPzViPkbYsPs/3gegQz/EXHjUnQqNdehudD5872xWkZzq7Hizj8zc4Ox1JMLWPw6jobWF7nn00xmdW20mjYm4qINyxe23cvvVTalMuYMq98BzWwySfw2U+inritt1ts/RqhJSgeNbh0+/GwKuuvVSfexxYXZz2kyQwiCdO+p1043ZVbWwvoy6nwn0vyxB7Reyl4z9K2ehlpZBnMai7R3F9BxKHj1HA6a4o1hya7SZkKcxU20iU82aCUS0sozRPfxBTxRxxDqdCDbkeBxo2hXh4Y47XMbuVa/2HsxW3k4LfjOFctY4kQznkceOHexBDdjCeynCIVJ1Nx7HDp2q7wrVSUsakFIKZCef1kqqxGnMIE+ZwgwygnxD/AHx9qJxdeFgPnqTgaIJ9s8eIepj3ezqywAErQxXvyzSyG3X+yF8AaSO55WxsNUzrkzWTNny6WLWy3PM2XQDlc9TcruvsCWsqBDTx52GpP2VH3nPBR+vAXON3qu8yNXZTu+1RtCJgv1cB71m5afAP4rfJsdEYA7nbpx0FOI18TtrI/wB5v5KOAH8ycHsPxJpXeCxsz4RikO0zd6WOqIUEU0guluumYE+utjyxeGF/fbd5qulZIyBKviTNwJsRY+RBtf0wrqcWtbA3HELG2k+yUM1OIxa3+fvjZHVX98Rpe8ByyMqnyGINTV5CbC9v0xxhj1S3VULZ1a6m5vp6eeLv7NaRotmU6sMpKlv4nZgfcEHFZ9km5UdaZZqrMyxkKqAkAki5LEam2gAFup5WtPe7eKLZ9IzkhbLlRR6aWHljo9Pj8EFydpNkbWalP1NYk61XhE1XtGpZUGhKwwsAgHTUH2C3w5dmW8FJSU8tNUP9HqonYzLMcpbU2ZL6MCOmvrcEh+yLZNLCGrKmWNJizRpG5ymIKTfMDrmPxejDyw/bRk2VVMrzGklZdAzlSRrwueVzwOmDStWpmF++CeKAkXswjvBPKFKRz1DyRgi3hNrafl7YI7/bOWbZ86sL2XMP3lII/TB2nZcq5LZbC1uFuVvLGja1OZIJUAuWRgB5kG354oK/7RUb7QQ367lCQ0sSQsQn1g0AAvr1JJ97emF6ooBGheRrljYLfxCxuWPIE2C6+ZtwwfqpJo3K6xsD4lca39Dwx4pdgd8hZjfmegx88j+HuxnUI1cRMkrIcxDR2voHc5gvXTIOet+PTEPaNG8d5AAFPhupupuOIPMML6cjfDHtvZixqUQJnNhY+vzvhfl2DJCD9I8AINl4k+duQB1x1cORCLB+B3v3STIpG0jwsO6UXt+dhrcgDW588SplIUFGNnFvIX5ceNtT0xAp27t/H4k5gHQgjQi2Pk8RzAA3HKwNreRPLFJW2+sWG2k/Ze1+5QjmTxvy/wAsdDdme/sVRDHTP4JkGUX4OANLHk1vsnpp5c3R0xKs2W2W1vn0wzbM2wY4jl0lTxgg8GWzAg+uFOfDbWg98YBrXS3wlwdqW4ezHjNROGp5WYKJYVuWY3PiQaPwJJ0OnHFOnsoq5IzPRgVUIJF08L6dY2sb2IPhLceOOkNt7Ji2hQ5ZNFdFkVvutbMG9r6+VxivOxfbLLK8DMCkozL5OvG3qp4/sjDmyFcgB4MQqAqT3EoaMtnChWLXy5bG9+Frcb+WG7ZHZJtSqAYUzRqftTER/k3i/LD72Q7MRtt7TkcDvInkCA8s0zhiOhsLX6MeuLuw6r3ipSe7n/DrYhq2puOccIsD6u2vyX3xbmxNgQUkYipoljQchxJ6sTqx8ycDtt7+UlKzpK57xACUCkk34AHhe1jqcE9ibZjqoEmiN0cc+IINiD5ggjGKyE0DvNKsBZ4k7GYzGYZBmYzGYzHp6UB2ubCNJWd6isIpdV+6D9pRyBvc288JlRUBgulsxHn/AF6YuLti3vp/o7Un9pKzLYLqVYNcAAaltCD0vinZoCqZWUqYy1wRYgjkRytzxynVQ23n6+UpUkjeWZu72kUmzdnRRRqZKhrs4HDMWIBJ9Ath0tgBUbQrdt1cUEgMdrsuVfhXTxOCNNQOI4acbYsPsu7PaSnpYKkIJZ5Y1kMji5GYBrKDcCx58cRt2IRFt2rWRjnZbx3CjMDr72sbAdDfDXVgVB4Pr1zAsGzIWy+yakgrViqR3/ew5kke9zIhtIDcnUqyEfutg7UdjdCzFlDobAALYAdSAANT1wybwKAaeXnHOnykvCf/AJB8sF8UeChsEfUwNRlaT7r12zg0lLUPLCoJMbG5AHS4Iva2ltddRh03W3gWtpkmWwJ0Zb3ysOIOg9eHPEna+1YqeJnmdUQDmf06nCj2R07/AEeaZhlSaUvGLW8PC48j/XHCUXwsulTsfpCJ1LZhHtC3djnpzKwAeLXN1XgQeo1vbyxW9FtKOFMhFlckcfz9MXi6AgggEHQg88UZ2y7kFJVliDCF+Q+FX5jyBGo98T9b0gdg5NDv/MdgzFRUDvSvE2ZYwTfR7Zjbrc/DgbU0DyyWBaaRhYkjNpbr/pbAiKtrI1MYMhXnZb2t1Otv0xEi2jOWKB3JbQhTy58NMITp3G4YR/igiqMi7VpAjGIKcy6e5Ooe/wDLQWHniNs+qyOM4BFiBfl0v6HlghNRKvhsxY/ZvqR1J/0/zwLq4CD4hlb1vf188dPGQy6TJWsG5MqqoyM2Vjl8yBe17XP+Zx8RsgKk3JUnn6f54Hwva+N3esWDA63tby/yweitu08HvfvOkU3lSu3fkenJDpAElQfEgAAcehQNY8x74UOyWizbTFz/AGSO49LBP/6E+2BHY9XGKrBUt3PdyNUArdREqE3P48vzI5nE5X/5Xty8V2gYqy8f7KXLcDra5A81U4nbd1c9tvrGDYFfOS46n/lm9MhY2iqWsxPC0wVlPoJgRfpfF54p/wD4hN2C8EdbGNYvq5bfcY3VvwuSPx4b+yvfH/mFAjsbzxfVzdSwGjfiWx9cw5YtG20jiV23bJEMsVUCbTeBgRopVRlIPmAdD0wsdnHaKKCpySN/0sxAcccrcFkHpwYcx1IGOg9o7MiqIzHNGskZ4qwuNOHvjnjtFg2clblpIBG0BOexOR3Uj7JvaxBGls3PzlZBjbWJQjFhpnSCtcXHDH3ALcbaf0jZ9PJzMYU+q3U/muDuK1Ni4gijUzCX2jb9CiiKR+KdxoByBuAfyPyOG+pnCIzMbBQSSeQGKV3dpW2rtiWSUBoYz4gdRlB0Ua66/wCZ44m6hzsi8mEg7mMvZ12fqAK2rQNPIMyBtSoOtz0J4289cD+2DdNVtVJoJPq5RyzEHK/zGU+oPXFsqLaDlhY7TEB2ZPf9g+/eJjMmFVxH2bzVYlp87MKjPsmkP3Y8n8DMn/1xr3x3FFWyTQv3NTHwcD4uGj9VGptxvwI1x87Jktsil8w5+ckh/nhuw5sYyLTQbIO0qTeefbUEBEhhkRWQ94NLFXVlaxT7wUWudcF6XZm25vFPVxUq8wiByOXkB14nHvfjej6R/wBFSDO5miSWYC6QlpVt5O9xfLwABvwNmWk3Pp18Uqmol5yTnvCfQN4VHkoAxOMROwYke/8AzD1ecB7N7Los4lrJpayT/wAxvB5eAaH3vh2jjCgBRYDgBgLNsDuT3lHaNhxiGkcg4kFeCN0dbEHjcaYK0NYssaut7MOB0IPAgjkQQQR1Bw/EiptVGAxub8R6+gSaNo5FDI3Ef5dD54kYzDSARRgznvfPcqsppu7WQ907M0bhuIB+EjSzAEX5cxhc+hS3+tnLKBYi1ifXrjpTeHYq1UJjNgeKnow/og+RxUtf2X17uQI4wL/FnX8ufDrbHIzYciPpRf0+6WY3UrbHf3xCbKztYEEC7EaWUcATzueAHHriLtDY5IDZfE3BVGZvLyA/ryLLXbqz0peOaJlzEHhmva1rMNDw5HTBrZvZ/W1EZZYsgYWHePkLD0sWAPoLjCVZw1IDtHELVtKbqoTdtLFTrbUfPhxxpSQjhiw6jso2jJL3ZpyGvoAAIwB+38J+ZOAu3+zuqpmIMYJQXfI6Pl5k2ViwFtbEXAx1lyiqaRsm9iMm61FW01LJlRootoLHCruLEhs5uvqpIuR9u4w4ndBTvBFBIWMUdNE6n74hCoAeQ8ept5jnjTu7vRS1rUSxeCWMwI0DNcqYWyqUJ+NSsjG418Fzh1aaOTarVJYLDRwNC8jEBe8dlYrmOnhUa9CwGF1+rfzhE7bRrrqJJonjkUPG6lWU81IsR8sUJuiJNhbfNI7E09QQgJ+0rE90/wC8G8J6XfFmbZ7XqCDRZDO3SIXX3ckJ8iT5YqLtA30G0ZYpO5jUpdIzmJJJKm1zYEjQjTTN54c+ULxvFrjJlldova6lGrRUgEs/Auf7ND6/bYdBoOZ5Y57lqnlkJGaSSRrk2zFmY35cSScOWzOyvaVbOBLE8SDi0gKgeQHFvRR8uOL53P3FptnRBIUBk+3KwGdj6/ZXoo0Hmbk4lvuZppeJt3H2M1Ls+nhf41QF/J2JZh7MxHtg7jMZhwFbRZNm4u9oFaYtnVDi48NrjkCQD+RwA7E6ILs8yaEyyMxIHQ21wxb90LTbPqES2YoePlr89MLXYftBX2cI813jdswJ1FzppyHH3viY/wDu38v5hj9ssTCn2pThdmy34XT8nVv0XDZhK7RIvpD0lGBcSzAuP2Fvm/ud4fw4Zn/YR57fOCnMObmUJh2fSxkWKQID65Rf874Xu0HeyRXjoKMj6XUeG/Hu1Olz00ub8gPMYN75b1JQUzytq9rIotcsQbaX4Xwr9k+7cn1u0KrWep1TNxVDqT5Zjb2AwDtqPhr8fXr6wgP+RhjZe7UdKaOkiF1iLTyNbVmC5AzeZaS46BLcsN+BmyPrGkn5SWVP/TW+U/iJZh5MuCeG4xtYgtMwJ2IMslTHyWbMvo6I5/vs+C2BuySGkqHHAy5b9ciIp+TZh7YI8iYODCWMxmMwUyZhO2z2oUsJljjPfTx3GQaAsNCMx5A8bXwR3j37pKLwzS/WWv3aAu/uq/CPNrDFPV23dnvVGddnzS3YtkmnjRLk3+EBiRc3ykkeVtMTZnI2UgRiAf8AIQ/QdtVRmIeCNyeAGaPL63z5h8sAe1Ci2nPRLWyv9QWBMSFhlDXytl4BOA1JY5gTyA8ntCokfP8A8pW4+ytUSl7/AHTHk9rW8sHJP+ICORSkuz2ZGFmUyqwIPEEFLH0OF41Y7u11xDd1qlEHdnXavLT0fdzDvsgOTM5DADWxJBzKOXMcOHBh3b2PtLaq/TJ6yWkic3hhi0uv3mU6ZTyvcka34XWtm727vxnMdmToePiXvF+RlIt5Wtg9vH26oIf/AMZH3jqPH3qFRGOA8IIzc+BsLc8MC0SXaxMLg/tG8Uu0Ps3monFWCgUt8UBKMsgBYyLHYZVIUsVRjkOYiy6Cd2a77RyzQ0m1O7dFB+jsygo0jMSWkvo0hvYORe5e/ia+JnZ/2l0w7yr2pVM9Y5Kxp3bsI4vCbIqKVXMePMhVv5pnaFX7Omk72himjDk96rKqITr441zZlbqLAHy5lVQLnQW3t2NnMneVVPT5IhfM6qoVR1OmnkdMUyhG29s08dNEIqGlsQqrlAiVgzMQLBWkNgB0y34HCvQ7Wr9rSU1A0+dR4YxI2VdAfE/ORlW9r3OlgL3v0duTuVDs2n7qLxO2skh+J2txPQDkvIdSSS2t9oMYcZjMZgpkzGYzGY9PTzIgYEEXB0OKq2xudWbNqnrNmEPE3ikgN+hB56jmNb3xa+Bu0dptHNAgTMshIY2bwgAnNcDLa4sbm+o5XIU+MNv3hBqiLB23xKqippp0cj7C5he/8Q+XX1wtbV7R5Gr0npqZ5WaIiJGFimeyoWtcXyhzlv8AbOLT2ntKleORVaKSRVNlGVjcA2t0sT7YE9nEUCQ3DxmedjIRmXOFsAgtfMLRqptyJOIzqdwmoGt/x63jBQBNQJuluRVVUoq9seJlN4oDawN73b3tZcPu0l8KQR6d54TbTLGLZiOmllHQsOmJZqx3gjsblS1+VgQOt769MDmrljV6l1Zg1guWxPdi9uJHEktbicygXNhioYwo0jvzALXuYXRQAABYDgBjzNMqAsxCqOJJsB7nGiSZmJWOwt8TnUDyA5n8h58MfItloGzEF3H2n8RHpyX0UDDLJ/bBrzkeSveW6wKQD/3XFlHmqmxc9OC+fLEyho1ijVFvYcybkkm5JPMkkknqTgLvLteSGNiGRL+Fbm5vzaw5AanUWAJwnS7bYOGjqJRG1gxsSL2uW8I1F9B4gehIxC/WLjfSQT9PlHDFYuWFtarmTu+5i7zNIqubjwxlgGaxYE2HS9uNjaxTe0XtC+jhoIHCuB9bL/4YP2V6yEfwgg8SMQNmbwVC3Ekhh7wEJIZQ+Yk2GVJGfxa3upsLa4CR7NWGqgqHUVUK3KR94ATKSCrtnHjb4jY28RB5YUf9QXJSDa+8zwiN573W7MJq0d7VF6anbxCMf20t/tyM1yl/O7Hyw+bP7KdmRDSkjc9ZbyE/xk/lg3sLb0dUhaMMpU2ZHFmU+Y1BB5EEg8jghISAbC5toPPHQxoiraxRvvFyXcHZa/FRUgvwvEg/lgTtvs62JEuapgghU6AmRornoLOLnyGKn3vieeeV5wXe5uX4rbkAb5bHkMLNBVVMkuYRzTiJMvwvJlTgB9rKOg4YRj6kZFJQRxxaeTLsh7Htj1S5qZny9YagsP72a2F3ens2pNkIs8M813YIUkZTmFiSRZVNxa/v54SaHauQXRmR108DWbXkba35Wxu2n2dbXlYSvTTSCTxANIGYX+8C10PkfTA6/HVkIqFoGMhrhfcXs/o9pVE6SPMmRQyCIqtxc3vmVjzW1sWjsnsa2XAQfo/esOczF/7p8H93A7sk7N5Nn556ojv5FChQc3dpe5BbgSSBwuPDxN8WRirEpVQDEuQTYlU7w7kRV6PVUUX0WrpnKqEsM2TKyEZQFD2ylSP3T+y29nu+Y2hTksMtREcky/tW0YD7rakDkQw5YOf84gEhj72PvL2K5he55WvxPTjhKr9njZ+2Y6pSEp6xTHMOQk4qx6Xa2v7T9cYWCmwduJ4CxUsLGY+A4+4dAmYzGYzHp6eJUuCNdehthc2psZy6qtwrnxWHhBGouuubS9ybXsBzthmxmJ82BcvMNXKxA2hsoCUSN3jXYIVtkZkJKoMwACAtwUWPUi+B53dDkVEcBOSRyLNckEIq5CNM6yXsdPgIuAcWdj4uJv8AwVu7+kPxTBh78wOMimcXVSWsCLaNcAnn0FyDwxKqaESRZCqcPDmUOFYcDY8bH04csS8Zi5UrvFEyLs2meOJVkcO4GrBcoJvxtc2+ep1xo2hE7mwuIxa9uJHP100t+uCOPmByY9a6bqaGo3Everd9JwEhDBragAgWBRrsCLHQWtpe9vRfrt3KieGRaTNFECtw6+J9TmynKBYWBFhrflbW1MYcRnoFLar+Q9f3GeKaqUxV7tyU4naOCZ7rGqPMpLrZlJsxOUAsB8Iaw0xvpKNy+SOCUfUBU0LMWBWztY2RSwkIJIIBJX7OLe54j0/xy/vD/AuBbogSLP09894kR9jyVZYVEcd3sInzkDvWGjGy8ADYh2sdCeZBedn1Dup7xQCDbS9j5i4Bx42bwk/9Rv1xNxR0+IoL1H3QGa+0EbY3Up6m5lj8R+2pKt8x/PGbubrQUMbJApGZszFjcseGp8hwHD5nBfGYeMaKdQG8zUaq5qNImbNkXN96wv8APjjbjMZhlQZmPjHTH3GY9PSutrbBnNvqS5VCciKqopIvlBtrYcWOYkmyjiVhf/4yZJljEtwVs00ka2drXEYygFUJIAuSfCdSdMWjjMQN0SHkx4zEcSqqWkqIr93FMF7okGN10ObRlUWJ1OVlB0te3EYetl/Sw4EhDRZFbxKA4Y3zKStlOWwPw63PuXp/hX0xsxvT9Mce+ry9kx8mrtPuMxmMxd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9" name="Picture 7" descr="C:\Datos\Desktop\ALGAS\seaweed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97152"/>
            <a:ext cx="128587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Микотоксины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988840"/>
            <a:ext cx="7273503" cy="372050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Известно более 400 </a:t>
            </a:r>
            <a:r>
              <a:rPr lang="ru-RU" sz="3400" b="1" dirty="0" err="1" smtClean="0">
                <a:solidFill>
                  <a:schemeClr val="accent3">
                    <a:lumMod val="50000"/>
                  </a:schemeClr>
                </a:solidFill>
              </a:rPr>
              <a:t>микотоксинов</a:t>
            </a:r>
            <a:r>
              <a:rPr lang="en-GB" sz="3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5 </a:t>
            </a: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групп встречаются часто</a:t>
            </a:r>
            <a:r>
              <a:rPr lang="en-GB" sz="3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: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			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афлатоксин</a:t>
            </a:r>
            <a:endParaRPr lang="en-GB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			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трихотецин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T2-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Дон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)</a:t>
            </a:r>
            <a:endParaRPr lang="en-GB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			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зераленон</a:t>
            </a:r>
            <a:endParaRPr lang="en-GB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			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фумонизин</a:t>
            </a:r>
            <a:endParaRPr lang="en-GB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			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охратоксин</a:t>
            </a:r>
            <a:endParaRPr lang="en-GB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3200" dirty="0">
                <a:solidFill>
                  <a:schemeClr val="tx2"/>
                </a:solidFill>
                <a:latin typeface="+mn-lt"/>
                <a:cs typeface="+mn-cs"/>
              </a:rPr>
              <a:t>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en-GB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10" name="4 Imagen" descr="LOGO liptosa sombra BAJA RESOLUCION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753"/>
              <a:ext cx="95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7380312" y="5229200"/>
            <a:ext cx="1583779" cy="1468611"/>
            <a:chOff x="5724525" y="3184525"/>
            <a:chExt cx="1944688" cy="1944688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3284538"/>
              <a:ext cx="1701800" cy="172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724525" y="3184525"/>
              <a:ext cx="1944688" cy="1944688"/>
            </a:xfrm>
            <a:prstGeom prst="ellips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МИКОТОКСИНЫ</a:t>
            </a:r>
            <a:r>
              <a:rPr lang="es-ES" sz="3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Как их остановить?</a:t>
            </a:r>
            <a:endParaRPr lang="en-GB" sz="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1772816"/>
            <a:ext cx="749935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Адсорбция</a:t>
            </a:r>
            <a:endParaRPr lang="es-ES_tradnl" sz="3200" dirty="0" smtClean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Нейтролизация</a:t>
            </a:r>
            <a:endParaRPr lang="en-GB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Детоксификация</a:t>
            </a:r>
            <a:endParaRPr lang="en-GB" sz="3200" dirty="0" smtClean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3200" dirty="0" smtClean="0">
                <a:solidFill>
                  <a:schemeClr val="tx2"/>
                </a:solidFill>
                <a:latin typeface="+mn-lt"/>
                <a:cs typeface="+mn-cs"/>
              </a:rPr>
              <a:t>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Здоровье животных</a:t>
            </a:r>
            <a:endParaRPr lang="en-GB" sz="2800" dirty="0" smtClean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Безопасные продукты для человека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endParaRPr lang="en-GB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_tradnl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95536" y="3645024"/>
            <a:ext cx="1368152" cy="432048"/>
          </a:xfrm>
          <a:prstGeom prst="rightArrow">
            <a:avLst>
              <a:gd name="adj1" fmla="val 50000"/>
              <a:gd name="adj2" fmla="val 75158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7" name="4 Imagen" descr="LOGO liptosa sombra BAJA RESOLUCION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753"/>
              <a:ext cx="99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4" name="13 Imagen" descr="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8144" y="5434062"/>
            <a:ext cx="1635856" cy="1423938"/>
          </a:xfrm>
          <a:prstGeom prst="rect">
            <a:avLst/>
          </a:prstGeom>
        </p:spPr>
      </p:pic>
      <p:pic>
        <p:nvPicPr>
          <p:cNvPr id="1026" name="Picture 2" descr="https://encrypted-tbn1.gstatic.com/images?q=tbn:ANd9GcQ1nClioZm_v6zxS2rbWH8cO-Ss37nlm3WKc47NblnOg5fD7r2Jt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784">
            <a:off x="6011762" y="2013269"/>
            <a:ext cx="2370395" cy="23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556792"/>
            <a:ext cx="6048672" cy="446449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КОНТРОЛЬ МИКОТОКСИНОВ</a:t>
            </a:r>
            <a:r>
              <a:rPr lang="es-ES_tradnl" sz="42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:</a:t>
            </a:r>
            <a:endParaRPr lang="es-ES_tradnl" sz="4200" b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Клеточные стенки дрожжей</a:t>
            </a:r>
            <a:endParaRPr lang="es-ES_tradnl" sz="3200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Ферменты</a:t>
            </a:r>
            <a:endParaRPr lang="es-ES" sz="32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Морские водоросли</a:t>
            </a:r>
            <a:endParaRPr lang="es-ES_tradnl" sz="32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ДЕТОКСИФИКАЦИЯ</a:t>
            </a:r>
            <a:r>
              <a:rPr lang="es-ES_tradnl" sz="42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Пребиотики</a:t>
            </a:r>
            <a:endParaRPr lang="es-ES_tradnl" sz="29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Экстракт артишока</a:t>
            </a:r>
            <a:endParaRPr lang="es-ES_tradnl" sz="29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Экстракт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расторопши</a:t>
            </a:r>
            <a:endParaRPr lang="en-GB" sz="29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Восстановление и защита органов</a:t>
            </a:r>
            <a:r>
              <a:rPr lang="es-ES_tradnl" sz="42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Инозитол</a:t>
            </a:r>
            <a:endParaRPr lang="es-ES_tradnl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Бетаин</a:t>
            </a:r>
            <a:endParaRPr lang="es-ES_tradnl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АНТИОКСИДАЦИЯ</a:t>
            </a:r>
            <a:r>
              <a:rPr lang="es-ES_tradnl" sz="4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:</a:t>
            </a:r>
            <a:r>
              <a:rPr lang="es-ES_tradnl" sz="4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es-ES_tradnl" sz="4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Экстракт листьев красного винограда</a:t>
            </a:r>
            <a:endParaRPr lang="en-GB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es-ES_tradnl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es-ES_tradnl" sz="3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s-ES_tradnl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7" name="4 Imagen" descr="LOGO liptosa sombra BAJA RESOLUCION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753"/>
              <a:ext cx="90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4" name="13 Imagen" descr="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8144" y="5434062"/>
            <a:ext cx="1635856" cy="1423938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475656" y="692696"/>
            <a:ext cx="6265764" cy="85953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all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Финтокс</a:t>
            </a:r>
            <a:r>
              <a:rPr lang="ru-RU" sz="4000" b="1" cap="all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cap="all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нейчер</a:t>
            </a:r>
            <a:r>
              <a:rPr lang="ru-RU" sz="4000" b="1" cap="all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- состав</a:t>
            </a:r>
            <a:endParaRPr lang="en-GB" sz="4000" b="1" cap="all" dirty="0"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Адсорбция</a:t>
            </a:r>
            <a:r>
              <a:rPr lang="es-ES" sz="3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Клеточные стенки дрожжей</a:t>
            </a:r>
            <a:endParaRPr lang="es-ES" sz="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2500" i="1" dirty="0" smtClean="0">
                <a:solidFill>
                  <a:schemeClr val="accent3">
                    <a:lumMod val="50000"/>
                  </a:schemeClr>
                </a:solidFill>
              </a:rPr>
              <a:t>Клеточные стенки </a:t>
            </a:r>
            <a:r>
              <a:rPr lang="en-US" sz="2500" i="1" dirty="0" smtClean="0">
                <a:solidFill>
                  <a:schemeClr val="accent3">
                    <a:lumMod val="50000"/>
                  </a:schemeClr>
                </a:solidFill>
              </a:rPr>
              <a:t>Saccharomyces </a:t>
            </a:r>
            <a:r>
              <a:rPr lang="en-US" sz="2500" i="1" dirty="0" err="1">
                <a:solidFill>
                  <a:schemeClr val="accent3">
                    <a:lumMod val="50000"/>
                  </a:schemeClr>
                </a:solidFill>
              </a:rPr>
              <a:t>cerevisiae</a:t>
            </a:r>
            <a:r>
              <a:rPr lang="en-US" sz="25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Клеточные стенки связывают полисахариды</a:t>
            </a: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протеины и липиды и обладают большим количеством различных и легко достижимых адсорбционных центров (сторон)</a:t>
            </a: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Связывают широкий спектр </a:t>
            </a:r>
            <a:r>
              <a:rPr lang="ru-RU" sz="2500" dirty="0" err="1" smtClean="0">
                <a:solidFill>
                  <a:schemeClr val="accent3">
                    <a:lumMod val="50000"/>
                  </a:schemeClr>
                </a:solidFill>
              </a:rPr>
              <a:t>микотоксинов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 и ингибируют их токсичную реакцию </a:t>
            </a:r>
            <a:endParaRPr lang="en-US" sz="25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5" name="4 Imagen" descr="LOGO liptosa sombra BAJA RESOLUCION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753"/>
              <a:ext cx="99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0" name="9 Imagen" descr="indrustria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4308" y="5517232"/>
            <a:ext cx="1999692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ДЕТОКСИКАЦИЯ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Морские водоросли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3794" name="Picture 2" descr="C:\Datos\Desktop\lamin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4712" y="3612832"/>
            <a:ext cx="1131914" cy="138840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27584" y="1844824"/>
            <a:ext cx="777686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Algal chlorophyll (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Хлорофиллин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действует как перехватчик, создавая молекулярный комплекс с ароматической структурой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Афлатоксина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Дополнительные эффекты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i="1" dirty="0" smtClean="0">
                <a:solidFill>
                  <a:schemeClr val="accent3">
                    <a:lumMod val="50000"/>
                  </a:schemeClr>
                </a:solidFill>
              </a:rPr>
              <a:t>Связывает тяжелые металлы</a:t>
            </a:r>
            <a:endParaRPr lang="en-US" sz="25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i="1" dirty="0" smtClean="0">
                <a:solidFill>
                  <a:schemeClr val="accent3">
                    <a:lumMod val="50000"/>
                  </a:schemeClr>
                </a:solidFill>
              </a:rPr>
              <a:t>Нейтрализует неприятный запах</a:t>
            </a:r>
            <a:endParaRPr lang="en-US" sz="25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i="1" dirty="0" smtClean="0">
                <a:solidFill>
                  <a:schemeClr val="accent3">
                    <a:lumMod val="50000"/>
                  </a:schemeClr>
                </a:solidFill>
              </a:rPr>
              <a:t>Антибактериальный</a:t>
            </a:r>
            <a:endParaRPr lang="en-US" sz="25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5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500" b="1" i="1" dirty="0" smtClean="0">
                <a:solidFill>
                  <a:schemeClr val="accent3">
                    <a:lumMod val="50000"/>
                  </a:schemeClr>
                </a:solidFill>
              </a:rPr>
              <a:t>Противовоспалительный</a:t>
            </a:r>
            <a:endParaRPr lang="en-US" sz="25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US" sz="25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US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9388" y="68263"/>
            <a:ext cx="8766175" cy="1057275"/>
            <a:chOff x="113" y="3753"/>
            <a:chExt cx="5522" cy="665"/>
          </a:xfrm>
        </p:grpSpPr>
        <p:pic>
          <p:nvPicPr>
            <p:cNvPr id="7" name="6 Imagen" descr="LOGO liptosa sombra BAJA RESOLUCION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3753"/>
              <a:ext cx="99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33795" name="Picture 3" descr="C:\Datos\Desktop\ALGAS\chlorophyll-molecule-dr-tim-ev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810" y="4891657"/>
            <a:ext cx="2558058" cy="1918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Почему ФЕРМЕНТЫ</a:t>
            </a:r>
            <a:r>
              <a:rPr lang="es-ES_tradnl" sz="3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79388" y="0"/>
            <a:ext cx="8766175" cy="1057275"/>
            <a:chOff x="113" y="3753"/>
            <a:chExt cx="5522" cy="665"/>
          </a:xfrm>
        </p:grpSpPr>
        <p:pic>
          <p:nvPicPr>
            <p:cNvPr id="6" name="4 Imagen" descr="LOGO liptosa sombra BAJA RESOLUCION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753"/>
              <a:ext cx="117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377" y="3892"/>
              <a:ext cx="258" cy="256"/>
            </a:xfrm>
            <a:prstGeom prst="rect">
              <a:avLst/>
            </a:prstGeom>
            <a:solidFill>
              <a:srgbClr val="098A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064" y="3892"/>
              <a:ext cx="260" cy="256"/>
            </a:xfrm>
            <a:prstGeom prst="rect">
              <a:avLst/>
            </a:prstGeom>
            <a:solidFill>
              <a:srgbClr val="B1C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98" y="3892"/>
              <a:ext cx="714" cy="2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1C83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5 CuadroTexto"/>
            <p:cNvSpPr txBox="1">
              <a:spLocks noChangeArrowheads="1"/>
            </p:cNvSpPr>
            <p:nvPr/>
          </p:nvSpPr>
          <p:spPr bwMode="auto">
            <a:xfrm>
              <a:off x="3574" y="3976"/>
              <a:ext cx="18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" pitchFamily="66" charset="0"/>
                </a:rPr>
                <a:t>… the green way   of  life</a:t>
              </a: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endParaRPr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477" y="5332291"/>
            <a:ext cx="2127523" cy="152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1156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Эффективны против специфичных молекул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Активность в соответствии с химической структурой.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Эпоксидазная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активность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Лактоназная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активность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Протеазная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активность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РЕАКЦИИ</a:t>
            </a: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</a:rPr>
              <a:t>Специфичная</a:t>
            </a:r>
            <a:r>
              <a:rPr lang="en-GB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>
                <a:solidFill>
                  <a:srgbClr val="C00000"/>
                </a:solidFill>
              </a:rPr>
              <a:t>необратимая</a:t>
            </a:r>
            <a:r>
              <a:rPr lang="en-GB" sz="3200" b="1" dirty="0">
                <a:solidFill>
                  <a:srgbClr val="C00000"/>
                </a:solidFill>
              </a:rPr>
              <a:t>, </a:t>
            </a:r>
            <a:endParaRPr lang="ru-RU" sz="3200" b="1" dirty="0">
              <a:solidFill>
                <a:srgbClr val="C00000"/>
              </a:solidFill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</a:rPr>
              <a:t>независимая от рН</a:t>
            </a:r>
            <a:endParaRPr lang="es-ES_tradnl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572</Words>
  <Application>Microsoft Office PowerPoint</Application>
  <PresentationFormat>Экран (4:3)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Tema de Office</vt:lpstr>
      <vt:lpstr>Презентация PowerPoint</vt:lpstr>
      <vt:lpstr>FINTOX EXPERT Состав:</vt:lpstr>
      <vt:lpstr>Презентация PowerPoint</vt:lpstr>
      <vt:lpstr>Микотоксины…</vt:lpstr>
      <vt:lpstr>МИКОТОКСИНЫ: Как их остановить?</vt:lpstr>
      <vt:lpstr>Презентация PowerPoint</vt:lpstr>
      <vt:lpstr>Адсорбция: Клеточные стенки дрожжей</vt:lpstr>
      <vt:lpstr>ДЕТОКСИКАЦИЯ: Морские водоросли</vt:lpstr>
      <vt:lpstr>Почему ФЕРМЕНТЫ?</vt:lpstr>
      <vt:lpstr>Презентация PowerPoint</vt:lpstr>
      <vt:lpstr>ФИНТОКС ЭКСПЕРТ: НУТРИЦЕВТИЧЕСКИЙ ЭФФЕКТ (БАД)</vt:lpstr>
      <vt:lpstr>Детоксикация: ПРЕБИОТИКИ</vt:lpstr>
      <vt:lpstr>Детоксикация: БЕТАИН</vt:lpstr>
      <vt:lpstr>Детоксикация: АРТИШОК</vt:lpstr>
      <vt:lpstr> Детоксикация - Экстракт росторопши</vt:lpstr>
      <vt:lpstr>Антиоксидант:  ЭКСТРАКТ ЛИСТЬЕВ КРАСНОГО ВИНОГРАДА</vt:lpstr>
      <vt:lpstr>Инозитол – защита печени и почек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esujka</dc:creator>
  <cp:lastModifiedBy>User</cp:lastModifiedBy>
  <cp:revision>60</cp:revision>
  <dcterms:created xsi:type="dcterms:W3CDTF">2012-03-02T09:05:55Z</dcterms:created>
  <dcterms:modified xsi:type="dcterms:W3CDTF">2015-05-26T09:38:34Z</dcterms:modified>
</cp:coreProperties>
</file>