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1" r:id="rId2"/>
    <p:sldId id="297" r:id="rId3"/>
    <p:sldId id="262" r:id="rId4"/>
    <p:sldId id="263" r:id="rId5"/>
    <p:sldId id="265" r:id="rId6"/>
    <p:sldId id="264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00" r:id="rId17"/>
    <p:sldId id="311" r:id="rId18"/>
    <p:sldId id="298" r:id="rId19"/>
    <p:sldId id="299" r:id="rId20"/>
    <p:sldId id="274" r:id="rId21"/>
    <p:sldId id="293" r:id="rId22"/>
    <p:sldId id="269" r:id="rId23"/>
    <p:sldId id="276" r:id="rId24"/>
    <p:sldId id="291" r:id="rId25"/>
    <p:sldId id="288" r:id="rId26"/>
    <p:sldId id="292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60"/>
    <a:srgbClr val="FF3300"/>
    <a:srgbClr val="BC2E42"/>
    <a:srgbClr val="00CC00"/>
    <a:srgbClr val="333300"/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26392-F15D-473A-875A-2404FB1CBB0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1871B-7F1E-419F-B422-A6EDFF19F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42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871B-7F1E-419F-B422-A6EDFF19F99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2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871B-7F1E-419F-B422-A6EDFF19F99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23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6A6E-0D76-4CF2-9D0D-D3E02770478A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EE7E-4654-46AF-9F89-A1B0E9297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6A6E-0D76-4CF2-9D0D-D3E02770478A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EE7E-4654-46AF-9F89-A1B0E9297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6A6E-0D76-4CF2-9D0D-D3E02770478A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EE7E-4654-46AF-9F89-A1B0E9297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6A6E-0D76-4CF2-9D0D-D3E02770478A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EE7E-4654-46AF-9F89-A1B0E9297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6A6E-0D76-4CF2-9D0D-D3E02770478A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EE7E-4654-46AF-9F89-A1B0E9297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6A6E-0D76-4CF2-9D0D-D3E02770478A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EE7E-4654-46AF-9F89-A1B0E9297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6A6E-0D76-4CF2-9D0D-D3E02770478A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EE7E-4654-46AF-9F89-A1B0E9297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6A6E-0D76-4CF2-9D0D-D3E02770478A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EE7E-4654-46AF-9F89-A1B0E9297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6A6E-0D76-4CF2-9D0D-D3E02770478A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EE7E-4654-46AF-9F89-A1B0E9297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6A6E-0D76-4CF2-9D0D-D3E02770478A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EE7E-4654-46AF-9F89-A1B0E9297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6A6E-0D76-4CF2-9D0D-D3E02770478A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EE7E-4654-46AF-9F89-A1B0E9297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D6A6E-0D76-4CF2-9D0D-D3E02770478A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4EE7E-4654-46AF-9F89-A1B0E9297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METH 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627"/>
            <a:ext cx="5040560" cy="337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11 Grupo"/>
          <p:cNvGrpSpPr/>
          <p:nvPr/>
        </p:nvGrpSpPr>
        <p:grpSpPr>
          <a:xfrm>
            <a:off x="4438030" y="4365104"/>
            <a:ext cx="4670474" cy="2448272"/>
            <a:chOff x="4438030" y="4365104"/>
            <a:chExt cx="4670474" cy="2448272"/>
          </a:xfrm>
        </p:grpSpPr>
        <p:pic>
          <p:nvPicPr>
            <p:cNvPr id="3074" name="Picture 2" descr="C:\Datos\Desktop\Metionina\leave meth plu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4365104"/>
              <a:ext cx="971550" cy="1285875"/>
            </a:xfrm>
            <a:prstGeom prst="rect">
              <a:avLst/>
            </a:prstGeom>
            <a:noFill/>
          </p:spPr>
        </p:pic>
        <p:sp>
          <p:nvSpPr>
            <p:cNvPr id="10" name="9 Forma libre"/>
            <p:cNvSpPr/>
            <p:nvPr/>
          </p:nvSpPr>
          <p:spPr>
            <a:xfrm>
              <a:off x="4438030" y="5476946"/>
              <a:ext cx="4670474" cy="1336430"/>
            </a:xfrm>
            <a:custGeom>
              <a:avLst/>
              <a:gdLst>
                <a:gd name="connsiteX0" fmla="*/ 0 w 4670474"/>
                <a:gd name="connsiteY0" fmla="*/ 1336430 h 1336430"/>
                <a:gd name="connsiteX1" fmla="*/ 1364567 w 4670474"/>
                <a:gd name="connsiteY1" fmla="*/ 984738 h 1336430"/>
                <a:gd name="connsiteX2" fmla="*/ 2335237 w 4670474"/>
                <a:gd name="connsiteY2" fmla="*/ 379827 h 1336430"/>
                <a:gd name="connsiteX3" fmla="*/ 3910819 w 4670474"/>
                <a:gd name="connsiteY3" fmla="*/ 98474 h 1336430"/>
                <a:gd name="connsiteX4" fmla="*/ 4670474 w 4670474"/>
                <a:gd name="connsiteY4" fmla="*/ 0 h 1336430"/>
                <a:gd name="connsiteX5" fmla="*/ 4670474 w 4670474"/>
                <a:gd name="connsiteY5" fmla="*/ 0 h 1336430"/>
                <a:gd name="connsiteX6" fmla="*/ 4670474 w 4670474"/>
                <a:gd name="connsiteY6" fmla="*/ 14067 h 13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474" h="1336430">
                  <a:moveTo>
                    <a:pt x="0" y="1336430"/>
                  </a:moveTo>
                  <a:cubicBezTo>
                    <a:pt x="487680" y="1240301"/>
                    <a:pt x="975361" y="1144172"/>
                    <a:pt x="1364567" y="984738"/>
                  </a:cubicBezTo>
                  <a:cubicBezTo>
                    <a:pt x="1753773" y="825304"/>
                    <a:pt x="1910862" y="527538"/>
                    <a:pt x="2335237" y="379827"/>
                  </a:cubicBezTo>
                  <a:cubicBezTo>
                    <a:pt x="2759612" y="232116"/>
                    <a:pt x="3521613" y="161778"/>
                    <a:pt x="3910819" y="98474"/>
                  </a:cubicBezTo>
                  <a:cubicBezTo>
                    <a:pt x="4300025" y="35170"/>
                    <a:pt x="4670474" y="0"/>
                    <a:pt x="4670474" y="0"/>
                  </a:cubicBezTo>
                  <a:lnTo>
                    <a:pt x="4670474" y="0"/>
                  </a:lnTo>
                  <a:lnTo>
                    <a:pt x="4670474" y="14067"/>
                  </a:lnTo>
                </a:path>
              </a:pathLst>
            </a:custGeom>
            <a:noFill/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849704" y="3809133"/>
            <a:ext cx="77768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500" b="1" dirty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Натур решение</a:t>
            </a:r>
            <a:endParaRPr lang="en-US" sz="6500" b="1" dirty="0">
              <a:solidFill>
                <a:srgbClr val="60006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atos\Desktop\Metionina\% de puesta AG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628" y="1844824"/>
            <a:ext cx="7552772" cy="3924076"/>
          </a:xfrm>
          <a:prstGeom prst="rect">
            <a:avLst/>
          </a:prstGeom>
          <a:noFill/>
        </p:spPr>
      </p:pic>
      <p:pic>
        <p:nvPicPr>
          <p:cNvPr id="4" name="Picture 2" descr="C:\Datos\Desktop\Metionina\leave meth pl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5229200"/>
            <a:ext cx="668783" cy="160066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75656" y="5157192"/>
            <a:ext cx="56166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76256" y="4171727"/>
            <a:ext cx="194421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Период яйцекладки в неделях</a:t>
            </a:r>
            <a:endParaRPr lang="en-US" sz="22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195736" y="332656"/>
            <a:ext cx="61206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 Полевые </a:t>
            </a:r>
            <a:r>
              <a:rPr lang="ru-RU" sz="3500" b="1" dirty="0" smtClean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испытания </a:t>
            </a:r>
            <a:r>
              <a:rPr lang="ru-RU" sz="3500" b="1" dirty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с </a:t>
            </a:r>
            <a:r>
              <a:rPr lang="ru-RU" sz="3500" b="1" dirty="0" err="1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Meth</a:t>
            </a:r>
            <a:r>
              <a:rPr lang="ru-RU" sz="3500" b="1" dirty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 Плюс на </a:t>
            </a:r>
            <a:r>
              <a:rPr lang="ru-RU" sz="3500" b="1" dirty="0" smtClean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курах-несушках, </a:t>
            </a:r>
            <a:r>
              <a:rPr lang="ru-RU" sz="3500" b="1" dirty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Испания 2012</a:t>
            </a:r>
            <a:endParaRPr lang="en-US" sz="3500" b="1" dirty="0">
              <a:solidFill>
                <a:srgbClr val="60006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3" name="Picture 2" descr="logo METH +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300" y="23813"/>
            <a:ext cx="17145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395536" y="1556792"/>
            <a:ext cx="3240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% </a:t>
            </a:r>
            <a:r>
              <a:rPr lang="ru-RU" sz="2200" b="1" dirty="0" smtClean="0"/>
              <a:t>яйцекладки</a:t>
            </a:r>
            <a:endParaRPr lang="en-US" sz="2200" b="1" dirty="0"/>
          </a:p>
        </p:txBody>
      </p:sp>
      <p:grpSp>
        <p:nvGrpSpPr>
          <p:cNvPr id="2" name="16 Grupo"/>
          <p:cNvGrpSpPr/>
          <p:nvPr/>
        </p:nvGrpSpPr>
        <p:grpSpPr>
          <a:xfrm>
            <a:off x="467544" y="5373216"/>
            <a:ext cx="8316416" cy="984464"/>
            <a:chOff x="683568" y="5229200"/>
            <a:chExt cx="8316416" cy="984464"/>
          </a:xfrm>
        </p:grpSpPr>
        <p:sp>
          <p:nvSpPr>
            <p:cNvPr id="7" name="6 Elipse"/>
            <p:cNvSpPr/>
            <p:nvPr/>
          </p:nvSpPr>
          <p:spPr>
            <a:xfrm>
              <a:off x="683568" y="5301208"/>
              <a:ext cx="288032" cy="288032"/>
            </a:xfrm>
            <a:prstGeom prst="ellipse">
              <a:avLst/>
            </a:prstGeom>
            <a:solidFill>
              <a:srgbClr val="600060"/>
            </a:solidFill>
            <a:ln>
              <a:solidFill>
                <a:srgbClr val="600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971600" y="5229200"/>
              <a:ext cx="80283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/>
                <a:t>% яйцекладки в группе с добавкой 1 кг </a:t>
              </a:r>
              <a:r>
                <a:rPr lang="en-US" sz="2200" b="1" dirty="0" smtClean="0"/>
                <a:t>Meth Plus + 0</a:t>
              </a:r>
              <a:r>
                <a:rPr lang="ru-RU" sz="2200" b="1" dirty="0" smtClean="0"/>
                <a:t>,</a:t>
              </a:r>
              <a:r>
                <a:rPr lang="en-US" sz="2200" b="1" dirty="0" smtClean="0"/>
                <a:t>6</a:t>
              </a:r>
              <a:r>
                <a:rPr lang="ru-RU" sz="2200" b="1" dirty="0" smtClean="0"/>
                <a:t> кг </a:t>
              </a:r>
              <a:r>
                <a:rPr lang="en-US" sz="2200" b="1" dirty="0" smtClean="0"/>
                <a:t>DL-Met </a:t>
              </a:r>
              <a:endParaRPr lang="en-US" sz="2200" b="1" dirty="0"/>
            </a:p>
          </p:txBody>
        </p:sp>
        <p:sp>
          <p:nvSpPr>
            <p:cNvPr id="9" name="8 Elipse"/>
            <p:cNvSpPr/>
            <p:nvPr/>
          </p:nvSpPr>
          <p:spPr>
            <a:xfrm>
              <a:off x="683568" y="5805264"/>
              <a:ext cx="288032" cy="2880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971600" y="5782777"/>
              <a:ext cx="77768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/>
                <a:t>% </a:t>
              </a:r>
              <a:r>
                <a:rPr lang="ru-RU" sz="2200" b="1" dirty="0" smtClean="0"/>
                <a:t>яйцекладки</a:t>
              </a:r>
              <a:r>
                <a:rPr lang="en-US" sz="2200" b="1" dirty="0" smtClean="0"/>
                <a:t> </a:t>
              </a:r>
              <a:r>
                <a:rPr lang="ru-RU" sz="2200" b="1" dirty="0" smtClean="0"/>
                <a:t>в контрольной группе с добавкой 1,6 кг</a:t>
              </a:r>
              <a:r>
                <a:rPr lang="en-US" sz="2200" b="1" dirty="0" smtClean="0"/>
                <a:t>  DL-Met</a:t>
              </a:r>
              <a:endParaRPr lang="en-US" sz="2200" b="1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331640" y="1628800"/>
          <a:ext cx="5904655" cy="2808312"/>
        </p:xfrm>
        <a:graphic>
          <a:graphicData uri="http://schemas.openxmlformats.org/drawingml/2006/table">
            <a:tbl>
              <a:tblPr/>
              <a:tblGrid>
                <a:gridCol w="1180931"/>
                <a:gridCol w="1180931"/>
                <a:gridCol w="1180931"/>
                <a:gridCol w="1180931"/>
                <a:gridCol w="1180931"/>
              </a:tblGrid>
              <a:tr h="702078"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2078"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2078"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2078"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3203848" y="2564904"/>
            <a:ext cx="1008112" cy="187220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Rectángulo redondeado"/>
          <p:cNvSpPr/>
          <p:nvPr/>
        </p:nvSpPr>
        <p:spPr>
          <a:xfrm>
            <a:off x="4788024" y="2636912"/>
            <a:ext cx="1008112" cy="1800200"/>
          </a:xfrm>
          <a:prstGeom prst="roundRect">
            <a:avLst/>
          </a:prstGeom>
          <a:solidFill>
            <a:srgbClr val="600060"/>
          </a:solidFill>
          <a:ln>
            <a:solidFill>
              <a:srgbClr val="600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3023828" y="4581128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Контроль</a:t>
            </a:r>
            <a:endParaRPr lang="en-US" sz="2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860032" y="4581128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Meth Plus</a:t>
            </a:r>
            <a:endParaRPr lang="en-US" sz="2200" b="1" dirty="0"/>
          </a:p>
        </p:txBody>
      </p:sp>
      <p:pic>
        <p:nvPicPr>
          <p:cNvPr id="14" name="Picture 2" descr="C:\Datos\Desktop\Metionina\leave meth pl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5229200"/>
            <a:ext cx="1172839" cy="1600668"/>
          </a:xfrm>
          <a:prstGeom prst="rect">
            <a:avLst/>
          </a:prstGeom>
          <a:noFill/>
        </p:spPr>
      </p:pic>
      <p:grpSp>
        <p:nvGrpSpPr>
          <p:cNvPr id="2" name="8 Grupo"/>
          <p:cNvGrpSpPr/>
          <p:nvPr/>
        </p:nvGrpSpPr>
        <p:grpSpPr>
          <a:xfrm>
            <a:off x="467544" y="5157192"/>
            <a:ext cx="8316416" cy="934943"/>
            <a:chOff x="683568" y="5229200"/>
            <a:chExt cx="8316416" cy="934943"/>
          </a:xfrm>
        </p:grpSpPr>
        <p:sp>
          <p:nvSpPr>
            <p:cNvPr id="10" name="9 Elipse"/>
            <p:cNvSpPr/>
            <p:nvPr/>
          </p:nvSpPr>
          <p:spPr>
            <a:xfrm>
              <a:off x="683568" y="5301208"/>
              <a:ext cx="288032" cy="288032"/>
            </a:xfrm>
            <a:prstGeom prst="ellipse">
              <a:avLst/>
            </a:prstGeom>
            <a:solidFill>
              <a:srgbClr val="600060"/>
            </a:solidFill>
            <a:ln>
              <a:solidFill>
                <a:srgbClr val="600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1043608" y="5229200"/>
              <a:ext cx="79563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/>
                <a:t>Вес яиц в группе с добавкой 1кг </a:t>
              </a:r>
              <a:r>
                <a:rPr lang="en-US" sz="2200" b="1" dirty="0" smtClean="0"/>
                <a:t>Meth Plus + 0</a:t>
              </a:r>
              <a:r>
                <a:rPr lang="ru-RU" sz="2200" b="1" dirty="0" smtClean="0"/>
                <a:t>,6 кг </a:t>
              </a:r>
              <a:r>
                <a:rPr lang="en-US" sz="2200" b="1" dirty="0" smtClean="0"/>
                <a:t>DL-Met </a:t>
              </a:r>
              <a:endParaRPr lang="en-US" sz="2200" b="1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683568" y="5805264"/>
              <a:ext cx="288032" cy="2880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043608" y="5733256"/>
              <a:ext cx="63367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/>
                <a:t> </a:t>
              </a:r>
              <a:r>
                <a:rPr lang="ru-RU" sz="2200" b="1" dirty="0"/>
                <a:t>Вес яиц в группе </a:t>
              </a:r>
              <a:r>
                <a:rPr lang="en-US" sz="2200" b="1" dirty="0" smtClean="0"/>
                <a:t>c  </a:t>
              </a:r>
              <a:r>
                <a:rPr lang="ru-RU" sz="2200" b="1" dirty="0" smtClean="0"/>
                <a:t>добавкой </a:t>
              </a:r>
              <a:r>
                <a:rPr lang="en-US" sz="2200" b="1" dirty="0" smtClean="0"/>
                <a:t>1</a:t>
              </a:r>
              <a:r>
                <a:rPr lang="ru-RU" sz="2200" b="1" dirty="0" smtClean="0"/>
                <a:t>,6 </a:t>
              </a:r>
              <a:r>
                <a:rPr lang="ru-RU" sz="2200" b="1" dirty="0"/>
                <a:t>кг DL-</a:t>
              </a:r>
              <a:r>
                <a:rPr lang="ru-RU" sz="2200" b="1" dirty="0" err="1"/>
                <a:t>Met</a:t>
              </a:r>
              <a:r>
                <a:rPr lang="ru-RU" sz="2200" b="1" dirty="0"/>
                <a:t> </a:t>
              </a: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2195736" y="332656"/>
            <a:ext cx="6120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Полевые </a:t>
            </a:r>
            <a:r>
              <a:rPr lang="ru-RU" sz="3500" b="1" dirty="0" smtClean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испытания </a:t>
            </a:r>
            <a:r>
              <a:rPr lang="ru-RU" sz="3500" b="1" dirty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с </a:t>
            </a:r>
            <a:r>
              <a:rPr lang="ru-RU" sz="3500" b="1" dirty="0" err="1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Meth</a:t>
            </a:r>
            <a:r>
              <a:rPr lang="ru-RU" sz="3500" b="1" dirty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 Плюс на курах-несушках, Испания 2012</a:t>
            </a:r>
          </a:p>
          <a:p>
            <a:pPr algn="ctr"/>
            <a:endParaRPr lang="en-US" sz="3500" b="1" dirty="0">
              <a:solidFill>
                <a:srgbClr val="60006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6" name="Picture 2" descr="logo METH 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23813"/>
            <a:ext cx="17145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3275856" y="3068960"/>
            <a:ext cx="10081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64,75</a:t>
            </a:r>
            <a:endParaRPr lang="en-US" sz="33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788024" y="3068960"/>
            <a:ext cx="10081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64,70</a:t>
            </a:r>
            <a:endParaRPr lang="en-US" sz="33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51520" y="1556792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Вес яиц(грамм)</a:t>
            </a:r>
            <a:endParaRPr lang="en-US" sz="2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116307"/>
            <a:ext cx="1872208" cy="257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logo METH 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23813"/>
            <a:ext cx="17145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atos\Desktop\Metionina\leave meth pl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229200"/>
            <a:ext cx="1172839" cy="160066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051720" y="404664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ПИСЬМО СЕРТИФИКАТ, </a:t>
            </a:r>
            <a:r>
              <a:rPr lang="ru-RU" dirty="0" smtClean="0"/>
              <a:t>ВЫДАННОЕ </a:t>
            </a:r>
            <a:r>
              <a:rPr lang="ru-RU" dirty="0" smtClean="0"/>
              <a:t>ПРАВИТЕЛЬСТВОМ </a:t>
            </a:r>
            <a:r>
              <a:rPr lang="ru-RU" dirty="0"/>
              <a:t>ТУНИСА </a:t>
            </a:r>
            <a:r>
              <a:rPr lang="ru-RU" dirty="0" smtClean="0"/>
              <a:t>ФЕРМЕ ЭНФИДА О  ЗАМЕНЕ </a:t>
            </a:r>
            <a:r>
              <a:rPr lang="ru-RU" dirty="0" smtClean="0"/>
              <a:t>НА МЕТ </a:t>
            </a:r>
            <a:r>
              <a:rPr lang="ru-RU" dirty="0"/>
              <a:t>ПЛЮС В ИХ БРОЙЛЕРНОМ </a:t>
            </a:r>
            <a:r>
              <a:rPr lang="ru-RU" dirty="0" smtClean="0"/>
              <a:t>КОМПЛЕКСЕ ПОСЛЕ </a:t>
            </a:r>
            <a:r>
              <a:rPr lang="ru-RU" dirty="0"/>
              <a:t>ИСПОЛЬЗОВАНИЯ </a:t>
            </a:r>
            <a:r>
              <a:rPr lang="en-US" dirty="0" smtClean="0"/>
              <a:t>DL-M</a:t>
            </a:r>
            <a:r>
              <a:rPr lang="ru-RU" dirty="0" smtClean="0"/>
              <a:t>ЕТИОНИНА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44824"/>
            <a:ext cx="36004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775" y="3798331"/>
            <a:ext cx="1597903" cy="219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68300" y="2132857"/>
            <a:ext cx="3330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кг </a:t>
            </a:r>
            <a:r>
              <a:rPr lang="en-US" dirty="0"/>
              <a:t>Meth Plus </a:t>
            </a:r>
            <a:r>
              <a:rPr lang="ru-RU" dirty="0" smtClean="0"/>
              <a:t>может </a:t>
            </a:r>
            <a:r>
              <a:rPr lang="ru-RU" dirty="0"/>
              <a:t>заменить</a:t>
            </a:r>
          </a:p>
          <a:p>
            <a:r>
              <a:rPr lang="ru-RU" dirty="0"/>
              <a:t>1 кг DL-Метионин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8300" y="3244334"/>
            <a:ext cx="3483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35 дней </a:t>
            </a:r>
            <a:r>
              <a:rPr lang="ru-RU" dirty="0" smtClean="0"/>
              <a:t>производственный цикл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 METH 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813"/>
            <a:ext cx="1512168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atos\Desktop\Metionina\leave meth pl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229200"/>
            <a:ext cx="1172839" cy="1600668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547664" y="33265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ПЕРЕВОД ПИСЬМА И СВИДЕТЕЛЬСТВА, ВЫДАННОГО </a:t>
            </a:r>
            <a:r>
              <a:rPr lang="ru-RU" b="1" dirty="0" smtClean="0"/>
              <a:t>ПРАВИТЕЛЬСТВОМ </a:t>
            </a:r>
            <a:r>
              <a:rPr lang="ru-RU" b="1" dirty="0" smtClean="0"/>
              <a:t>ТУНИСА ФЕРМЕ </a:t>
            </a:r>
            <a:r>
              <a:rPr lang="ru-RU" b="1" dirty="0"/>
              <a:t>ЭНФИДА, ПОСЛЕ ИСПОЛЬЗОВАНИЯ </a:t>
            </a:r>
            <a:r>
              <a:rPr lang="ru-RU" b="1" dirty="0" smtClean="0"/>
              <a:t>DL-МЕТИОНИНА </a:t>
            </a:r>
            <a:r>
              <a:rPr lang="ru-RU" b="1" dirty="0" smtClean="0"/>
              <a:t>И ЗАМЕНОЙ </a:t>
            </a:r>
            <a:r>
              <a:rPr lang="ru-RU" b="1" dirty="0" smtClean="0"/>
              <a:t>ЕГО МЕТ </a:t>
            </a:r>
            <a:r>
              <a:rPr lang="ru-RU" b="1" dirty="0"/>
              <a:t>ПЛЮС В ИХ </a:t>
            </a:r>
            <a:r>
              <a:rPr lang="ru-RU" b="1" dirty="0" smtClean="0"/>
              <a:t>БРОЙЛЕРНОМ КОМПЛЕКСЕ</a:t>
            </a:r>
            <a:endParaRPr lang="en-U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043608" y="1453719"/>
            <a:ext cx="698477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 </a:t>
            </a:r>
            <a:r>
              <a:rPr lang="en-GB" b="1" dirty="0" smtClean="0"/>
              <a:t> </a:t>
            </a:r>
            <a:endParaRPr lang="es-ES" dirty="0" smtClean="0"/>
          </a:p>
          <a:p>
            <a:pPr algn="ctr"/>
            <a:r>
              <a:rPr lang="en-GB" b="1" u="sng" dirty="0" smtClean="0"/>
              <a:t>CERTIFICATE</a:t>
            </a:r>
          </a:p>
          <a:p>
            <a:pPr algn="ctr"/>
            <a:endParaRPr lang="es-ES" dirty="0" smtClean="0"/>
          </a:p>
          <a:p>
            <a:pPr algn="just"/>
            <a:r>
              <a:rPr lang="ru-RU" sz="2000" b="1" dirty="0" smtClean="0"/>
              <a:t>Настоящим </a:t>
            </a:r>
            <a:r>
              <a:rPr lang="ru-RU" sz="2000" b="1" dirty="0"/>
              <a:t>мы </a:t>
            </a:r>
            <a:r>
              <a:rPr lang="ru-RU" sz="2000" b="1" dirty="0" smtClean="0"/>
              <a:t>подтверждаем, использование </a:t>
            </a:r>
            <a:r>
              <a:rPr lang="ru-RU" sz="2000" b="1" dirty="0"/>
              <a:t>продукта </a:t>
            </a:r>
            <a:r>
              <a:rPr lang="ru-RU" sz="2000" b="1" dirty="0" smtClean="0"/>
              <a:t> MET PLUS</a:t>
            </a:r>
            <a:r>
              <a:rPr lang="ru-RU" sz="2000" b="1" dirty="0"/>
              <a:t>, который является комбинацией трав и растительных экстрактов, производства испанской компании LIPTOSA и </a:t>
            </a:r>
            <a:r>
              <a:rPr lang="ru-RU" sz="2000" b="1" dirty="0" smtClean="0"/>
              <a:t>поставленный </a:t>
            </a:r>
            <a:r>
              <a:rPr lang="ru-RU" sz="2000" b="1" dirty="0"/>
              <a:t>в </a:t>
            </a:r>
            <a:r>
              <a:rPr lang="ru-RU" sz="2000" b="1" dirty="0" smtClean="0"/>
              <a:t>Тунис компанией NABHANA</a:t>
            </a:r>
            <a:r>
              <a:rPr lang="ru-RU" sz="2000" b="1" dirty="0"/>
              <a:t>. Техническая </a:t>
            </a:r>
            <a:r>
              <a:rPr lang="ru-RU" sz="2000" b="1" dirty="0" smtClean="0"/>
              <a:t>информация:</a:t>
            </a:r>
            <a:endParaRPr lang="ru-RU" sz="2000" b="1" dirty="0"/>
          </a:p>
          <a:p>
            <a:pPr lvl="0" algn="just"/>
            <a:r>
              <a:rPr lang="ru-RU" sz="2000" b="1" dirty="0" smtClean="0"/>
              <a:t>Включение на курс было </a:t>
            </a:r>
            <a:r>
              <a:rPr lang="ru-RU" sz="2000" b="1" dirty="0"/>
              <a:t>1 </a:t>
            </a:r>
            <a:r>
              <a:rPr lang="ru-RU" sz="2000" b="1" dirty="0" smtClean="0"/>
              <a:t>Кг «МЕТ </a:t>
            </a:r>
            <a:r>
              <a:rPr lang="en-US" sz="2000" b="1" dirty="0" smtClean="0"/>
              <a:t>PLUS</a:t>
            </a:r>
            <a:r>
              <a:rPr lang="ru-RU" sz="2000" b="1" dirty="0" smtClean="0"/>
              <a:t>» </a:t>
            </a:r>
            <a:r>
              <a:rPr lang="ru-RU" sz="2000" b="1" dirty="0"/>
              <a:t>на </a:t>
            </a:r>
            <a:r>
              <a:rPr lang="ru-RU" sz="2000" b="1" dirty="0" smtClean="0"/>
              <a:t>тонну комбикорма </a:t>
            </a:r>
            <a:r>
              <a:rPr lang="ru-RU" sz="2000" b="1" dirty="0"/>
              <a:t>для цыплят-бройлеров, сохраняя те же питательные </a:t>
            </a:r>
            <a:r>
              <a:rPr lang="ru-RU" sz="2000" b="1" dirty="0" smtClean="0"/>
              <a:t>параметры. Испытания проводились для </a:t>
            </a:r>
            <a:r>
              <a:rPr lang="ru-RU" sz="2000" b="1" dirty="0"/>
              <a:t>цыплят-бройлеров Агро </a:t>
            </a:r>
            <a:r>
              <a:rPr lang="ru-RU" sz="2000" b="1" dirty="0" err="1"/>
              <a:t>Combina</a:t>
            </a:r>
            <a:r>
              <a:rPr lang="ru-RU" sz="2000" b="1" dirty="0"/>
              <a:t> </a:t>
            </a:r>
            <a:r>
              <a:rPr lang="ru-RU" sz="2000" b="1" dirty="0" err="1"/>
              <a:t>Энфида</a:t>
            </a:r>
            <a:r>
              <a:rPr lang="ru-RU" sz="2000" b="1" dirty="0"/>
              <a:t> в период </a:t>
            </a:r>
            <a:r>
              <a:rPr lang="ru-RU" sz="2000" b="1" dirty="0" smtClean="0"/>
              <a:t> с 09/05/2013 по </a:t>
            </a:r>
            <a:r>
              <a:rPr lang="ru-RU" sz="2000" b="1" dirty="0"/>
              <a:t>12/06/2013.</a:t>
            </a:r>
          </a:p>
          <a:p>
            <a:pPr lvl="0" algn="just"/>
            <a:r>
              <a:rPr lang="ru-RU" sz="2000" b="1" dirty="0"/>
              <a:t>Общая </a:t>
            </a:r>
            <a:r>
              <a:rPr lang="ru-RU" sz="2000" b="1" dirty="0" smtClean="0"/>
              <a:t>длительность составляла </a:t>
            </a:r>
            <a:r>
              <a:rPr lang="ru-RU" sz="2000" b="1" dirty="0"/>
              <a:t>35 дней; замена была вполне </a:t>
            </a:r>
            <a:r>
              <a:rPr lang="ru-RU" sz="2000" b="1" dirty="0" smtClean="0"/>
              <a:t>удовлетворительной, без каких-либо отрицательных </a:t>
            </a:r>
            <a:r>
              <a:rPr lang="ru-RU" sz="2000" b="1" dirty="0"/>
              <a:t>последствий по зоотехническим </a:t>
            </a:r>
            <a:r>
              <a:rPr lang="ru-RU" sz="2000" b="1" dirty="0" smtClean="0"/>
              <a:t>параметрам.</a:t>
            </a:r>
            <a:endParaRPr lang="es-ES" sz="2000" b="1" dirty="0" smtClean="0"/>
          </a:p>
          <a:p>
            <a:r>
              <a:rPr lang="en-GB" b="1" dirty="0" smtClean="0"/>
              <a:t> </a:t>
            </a:r>
            <a:endParaRPr lang="es-E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METH 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813"/>
            <a:ext cx="1512168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5656" y="188640"/>
            <a:ext cx="7632848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b="1" dirty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Рекомендации по применению</a:t>
            </a:r>
            <a:endParaRPr lang="en-US" b="1" dirty="0" smtClean="0">
              <a:solidFill>
                <a:srgbClr val="600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83568" y="1772816"/>
            <a:ext cx="7924800" cy="4392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63538" indent="-363538" algn="just">
              <a:lnSpc>
                <a:spcPct val="110000"/>
              </a:lnSpc>
              <a:buClr>
                <a:srgbClr val="600060"/>
              </a:buClr>
              <a:buSzPct val="150000"/>
              <a:buFont typeface="Wingdings" pitchFamily="2" charset="2"/>
              <a:buChar char="§"/>
            </a:pPr>
            <a:r>
              <a:rPr lang="ru-RU" sz="2400" b="1" dirty="0" smtClean="0">
                <a:cs typeface="Times New Roman" pitchFamily="18" charset="0"/>
              </a:rPr>
              <a:t> Для  оптимизации затрат</a:t>
            </a:r>
            <a:endParaRPr lang="ru-RU" sz="2400" b="1" dirty="0">
              <a:cs typeface="Times New Roman" pitchFamily="18" charset="0"/>
            </a:endParaRPr>
          </a:p>
          <a:p>
            <a:pPr marL="363538" indent="-363538" algn="just">
              <a:lnSpc>
                <a:spcPct val="110000"/>
              </a:lnSpc>
              <a:buClr>
                <a:srgbClr val="600060"/>
              </a:buClr>
              <a:buSzPct val="150000"/>
              <a:buFont typeface="Wingdings" pitchFamily="2" charset="2"/>
              <a:buChar char="§"/>
            </a:pPr>
            <a:r>
              <a:rPr lang="ru-RU" sz="2400" b="1" dirty="0">
                <a:cs typeface="Times New Roman" pitchFamily="18" charset="0"/>
              </a:rPr>
              <a:t>Для оптимального роста, </a:t>
            </a:r>
            <a:r>
              <a:rPr lang="ru-RU" sz="2400" b="1" dirty="0" smtClean="0">
                <a:cs typeface="Times New Roman" pitchFamily="18" charset="0"/>
              </a:rPr>
              <a:t>конверсии </a:t>
            </a:r>
            <a:r>
              <a:rPr lang="ru-RU" sz="2400" b="1" dirty="0">
                <a:cs typeface="Times New Roman" pitchFamily="18" charset="0"/>
              </a:rPr>
              <a:t>корма, белка и использования энергии у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>
                <a:cs typeface="Times New Roman" pitchFamily="18" charset="0"/>
              </a:rPr>
              <a:t>бройлеров, кур-несушек и родительского стада</a:t>
            </a:r>
            <a:r>
              <a:rPr lang="ru-RU" sz="2400" b="1" dirty="0" smtClean="0">
                <a:cs typeface="Times New Roman" pitchFamily="18" charset="0"/>
              </a:rPr>
              <a:t>.</a:t>
            </a:r>
            <a:endParaRPr lang="ru-RU" sz="2400" b="1" dirty="0">
              <a:cs typeface="Times New Roman" pitchFamily="18" charset="0"/>
            </a:endParaRPr>
          </a:p>
          <a:p>
            <a:pPr marL="363538" indent="-363538" algn="just">
              <a:lnSpc>
                <a:spcPct val="110000"/>
              </a:lnSpc>
              <a:buClr>
                <a:srgbClr val="600060"/>
              </a:buClr>
              <a:buSzPct val="150000"/>
              <a:buFont typeface="Wingdings" pitchFamily="2" charset="2"/>
              <a:buChar char="§"/>
            </a:pPr>
            <a:r>
              <a:rPr lang="ru-RU" sz="2400" b="1" dirty="0">
                <a:cs typeface="Times New Roman" pitchFamily="18" charset="0"/>
              </a:rPr>
              <a:t>Для улучшения </a:t>
            </a:r>
            <a:r>
              <a:rPr lang="ru-RU" sz="2400" b="1" dirty="0" smtClean="0">
                <a:cs typeface="Times New Roman" pitchFamily="18" charset="0"/>
              </a:rPr>
              <a:t>конверсии корма </a:t>
            </a:r>
            <a:r>
              <a:rPr lang="ru-RU" sz="2400" b="1" dirty="0">
                <a:cs typeface="Times New Roman" pitchFamily="18" charset="0"/>
              </a:rPr>
              <a:t>наряду с более высокой яйценоскостью и </a:t>
            </a:r>
            <a:r>
              <a:rPr lang="ru-RU" sz="2400" b="1" dirty="0" smtClean="0">
                <a:cs typeface="Times New Roman" pitchFamily="18" charset="0"/>
              </a:rPr>
              <a:t>большим размером яйца.</a:t>
            </a:r>
            <a:endParaRPr lang="ru-RU" sz="2400" b="1" dirty="0">
              <a:cs typeface="Times New Roman" pitchFamily="18" charset="0"/>
            </a:endParaRPr>
          </a:p>
          <a:p>
            <a:pPr marL="363538" indent="-363538" algn="just">
              <a:lnSpc>
                <a:spcPct val="110000"/>
              </a:lnSpc>
              <a:buClr>
                <a:srgbClr val="600060"/>
              </a:buClr>
              <a:buSzPct val="150000"/>
              <a:buFont typeface="Wingdings" pitchFamily="2" charset="2"/>
              <a:buChar char="§"/>
            </a:pPr>
            <a:r>
              <a:rPr lang="ru-RU" sz="2400" b="1" dirty="0">
                <a:cs typeface="Times New Roman" pitchFamily="18" charset="0"/>
              </a:rPr>
              <a:t>Для укрепления и поддержания иммунного ответа</a:t>
            </a:r>
            <a:r>
              <a:rPr lang="en-US" sz="2400" b="1" dirty="0" smtClean="0">
                <a:cs typeface="Times New Roman" pitchFamily="18" charset="0"/>
              </a:rPr>
              <a:t>.</a:t>
            </a:r>
          </a:p>
        </p:txBody>
      </p:sp>
      <p:pic>
        <p:nvPicPr>
          <p:cNvPr id="6" name="4 Imagen" descr="imagen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653136"/>
            <a:ext cx="183569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25550" y="1372701"/>
            <a:ext cx="7344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Функциональность </a:t>
            </a:r>
            <a:r>
              <a:rPr lang="ru-RU" sz="2400" b="1" dirty="0" err="1" smtClean="0"/>
              <a:t>MethPlus</a:t>
            </a:r>
            <a:r>
              <a:rPr lang="ru-RU" sz="2400" b="1" dirty="0" smtClean="0"/>
              <a:t>  </a:t>
            </a:r>
            <a:r>
              <a:rPr lang="ru-RU" sz="2400" b="1" dirty="0"/>
              <a:t>тесно </a:t>
            </a:r>
            <a:r>
              <a:rPr lang="ru-RU" sz="2400" b="1" dirty="0" smtClean="0"/>
              <a:t>связана </a:t>
            </a:r>
            <a:r>
              <a:rPr lang="ru-RU" sz="2400" b="1" dirty="0"/>
              <a:t>с </a:t>
            </a:r>
            <a:r>
              <a:rPr lang="ru-RU" sz="2400" b="1" dirty="0" smtClean="0"/>
              <a:t>бетаином, </a:t>
            </a:r>
            <a:r>
              <a:rPr lang="ru-RU" sz="2400" b="1" dirty="0"/>
              <a:t>фолиевой </a:t>
            </a:r>
            <a:r>
              <a:rPr lang="ru-RU" sz="2400" b="1" dirty="0" smtClean="0"/>
              <a:t>кислотой </a:t>
            </a:r>
            <a:r>
              <a:rPr lang="ru-RU" sz="2400" b="1" dirty="0"/>
              <a:t>и </a:t>
            </a:r>
            <a:r>
              <a:rPr lang="ru-RU" sz="2400" b="1" dirty="0" smtClean="0"/>
              <a:t>витамином </a:t>
            </a:r>
            <a:r>
              <a:rPr lang="ru-RU" sz="2400" b="1" dirty="0"/>
              <a:t>В12.</a:t>
            </a:r>
          </a:p>
          <a:p>
            <a:endParaRPr lang="ru-RU" sz="2400" b="1" dirty="0"/>
          </a:p>
          <a:p>
            <a:r>
              <a:rPr lang="ru-RU" sz="2400" b="1" dirty="0"/>
              <a:t>Все эти соединения </a:t>
            </a:r>
            <a:r>
              <a:rPr lang="ru-RU" sz="2400" b="1" dirty="0" smtClean="0"/>
              <a:t>функционируют </a:t>
            </a:r>
            <a:r>
              <a:rPr lang="ru-RU" sz="2400" b="1" dirty="0"/>
              <a:t>как “метиловый </a:t>
            </a:r>
            <a:r>
              <a:rPr lang="ru-RU" sz="2400" b="1" dirty="0" smtClean="0"/>
              <a:t>донор”.</a:t>
            </a:r>
            <a:endParaRPr lang="ru-RU" sz="2400" b="1" dirty="0"/>
          </a:p>
          <a:p>
            <a:r>
              <a:rPr lang="ru-RU" sz="2400" b="1" dirty="0"/>
              <a:t>Они переносят </a:t>
            </a:r>
            <a:r>
              <a:rPr lang="ru-RU" sz="2400" b="1" dirty="0" err="1" smtClean="0"/>
              <a:t>метильные</a:t>
            </a:r>
            <a:r>
              <a:rPr lang="ru-RU" sz="2400" b="1" dirty="0" smtClean="0"/>
              <a:t> группы </a:t>
            </a:r>
            <a:r>
              <a:rPr lang="ru-RU" sz="2400" b="1" dirty="0"/>
              <a:t>для </a:t>
            </a:r>
            <a:r>
              <a:rPr lang="ru-RU" sz="2400" b="1" dirty="0" smtClean="0"/>
              <a:t>стимуляции необходимых химических процессов.</a:t>
            </a:r>
            <a:endParaRPr lang="ru-RU" sz="2400" b="1" dirty="0"/>
          </a:p>
          <a:p>
            <a:endParaRPr lang="ru-RU" sz="2400" b="1" dirty="0"/>
          </a:p>
          <a:p>
            <a:r>
              <a:rPr lang="ru-RU" sz="2400" b="1" dirty="0"/>
              <a:t> </a:t>
            </a:r>
            <a:r>
              <a:rPr lang="ru-RU" sz="2400" b="1" dirty="0" err="1"/>
              <a:t>С</a:t>
            </a:r>
            <a:r>
              <a:rPr lang="ru-RU" sz="2400" b="1" dirty="0" err="1" smtClean="0"/>
              <a:t>тимуляциия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метильных</a:t>
            </a:r>
            <a:r>
              <a:rPr lang="ru-RU" sz="2400" b="1" dirty="0" smtClean="0"/>
              <a:t> </a:t>
            </a:r>
            <a:r>
              <a:rPr lang="ru-RU" sz="2400" b="1" dirty="0"/>
              <a:t>групп </a:t>
            </a:r>
            <a:r>
              <a:rPr lang="ru-RU" sz="2400" b="1" dirty="0" smtClean="0"/>
              <a:t>с помощью  </a:t>
            </a:r>
            <a:r>
              <a:rPr lang="ru-RU" sz="2400" b="1" dirty="0" err="1"/>
              <a:t>MethPlus</a:t>
            </a:r>
            <a:r>
              <a:rPr lang="ru-RU" sz="2400" b="1" dirty="0"/>
              <a:t> очень </a:t>
            </a:r>
            <a:r>
              <a:rPr lang="ru-RU" sz="2400" b="1" dirty="0" smtClean="0"/>
              <a:t>важна </a:t>
            </a:r>
            <a:r>
              <a:rPr lang="ru-RU" sz="2400" b="1" dirty="0"/>
              <a:t>для </a:t>
            </a:r>
            <a:r>
              <a:rPr lang="ru-RU" sz="2400" b="1" dirty="0" smtClean="0"/>
              <a:t>нормальной </a:t>
            </a:r>
            <a:r>
              <a:rPr lang="ru-RU" sz="2400" b="1" dirty="0"/>
              <a:t>функции </a:t>
            </a:r>
            <a:r>
              <a:rPr lang="ru-RU" sz="2400" b="1" dirty="0" smtClean="0"/>
              <a:t>печени, клеточной регенерации </a:t>
            </a:r>
            <a:r>
              <a:rPr lang="ru-RU" sz="2400" b="1" dirty="0"/>
              <a:t>и </a:t>
            </a:r>
            <a:r>
              <a:rPr lang="ru-RU" sz="2400" b="1" dirty="0" smtClean="0"/>
              <a:t> реакции </a:t>
            </a:r>
            <a:r>
              <a:rPr lang="ru-RU" sz="2400" b="1" dirty="0" err="1" smtClean="0"/>
              <a:t>детоксикации</a:t>
            </a:r>
            <a:r>
              <a:rPr lang="ru-RU" sz="2400" b="1" dirty="0" smtClean="0"/>
              <a:t>.</a:t>
            </a:r>
            <a:endParaRPr lang="en-US" sz="2400" b="1" dirty="0"/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Как это работает</a:t>
            </a:r>
            <a:endParaRPr lang="en-US" b="1" dirty="0">
              <a:solidFill>
                <a:srgbClr val="60006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2" descr="logo METH 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23813"/>
            <a:ext cx="17145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atos\Desktop\Metionina\leave meth pl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229200"/>
            <a:ext cx="1172839" cy="1600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atos\Desktop\Metionina\metabolsmo de aa azufrad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413165" cy="5309195"/>
          </a:xfrm>
          <a:prstGeom prst="rect">
            <a:avLst/>
          </a:prstGeom>
          <a:noFill/>
        </p:spPr>
      </p:pic>
      <p:pic>
        <p:nvPicPr>
          <p:cNvPr id="5" name="Picture 2" descr="logo METH 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7145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atos\Desktop\Metionina\leave meth pl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1161" y="5085184"/>
            <a:ext cx="1172839" cy="160066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835696" y="47667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Метаболизм серосодержащих </a:t>
            </a:r>
            <a:r>
              <a:rPr lang="ru-RU" sz="2400" b="1" dirty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аминокислот  </a:t>
            </a:r>
            <a:endParaRPr lang="en-US" sz="2400" b="1" dirty="0">
              <a:solidFill>
                <a:srgbClr val="60006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logo METH 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877272"/>
            <a:ext cx="853989" cy="57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 descr="logo METH 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780928"/>
            <a:ext cx="853989" cy="57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logo METH 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853989" cy="57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Flecha curvada hacia la izquierda"/>
          <p:cNvSpPr/>
          <p:nvPr/>
        </p:nvSpPr>
        <p:spPr>
          <a:xfrm rot="9554085">
            <a:off x="7131458" y="2469470"/>
            <a:ext cx="392325" cy="954361"/>
          </a:xfrm>
          <a:prstGeom prst="curvedLef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14 Grupo"/>
          <p:cNvGrpSpPr/>
          <p:nvPr/>
        </p:nvGrpSpPr>
        <p:grpSpPr>
          <a:xfrm>
            <a:off x="-324544" y="1096527"/>
            <a:ext cx="10260632" cy="4959172"/>
            <a:chOff x="-324544" y="1096527"/>
            <a:chExt cx="10260632" cy="4959172"/>
          </a:xfrm>
        </p:grpSpPr>
        <p:sp>
          <p:nvSpPr>
            <p:cNvPr id="6" name="5 CuadroTexto"/>
            <p:cNvSpPr txBox="1"/>
            <p:nvPr/>
          </p:nvSpPr>
          <p:spPr>
            <a:xfrm>
              <a:off x="4120793" y="1280373"/>
              <a:ext cx="225140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rgbClr val="333300"/>
                  </a:solidFill>
                </a:rPr>
                <a:t>METHIONINE</a:t>
              </a:r>
              <a:endParaRPr lang="en-US" sz="2600" b="1" dirty="0">
                <a:solidFill>
                  <a:srgbClr val="333300"/>
                </a:solidFill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-324544" y="2492896"/>
              <a:ext cx="2952328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600060"/>
                  </a:solidFill>
                  <a:latin typeface="Aharoni" pitchFamily="2" charset="-79"/>
                  <a:cs typeface="Aharoni" pitchFamily="2" charset="-79"/>
                </a:rPr>
                <a:t>SAM:</a:t>
              </a:r>
            </a:p>
            <a:p>
              <a:pPr algn="ctr"/>
              <a:r>
                <a:rPr lang="en-US" sz="2200" b="1" dirty="0" smtClean="0">
                  <a:solidFill>
                    <a:srgbClr val="333300"/>
                  </a:solidFill>
                </a:rPr>
                <a:t>S-</a:t>
              </a:r>
              <a:r>
                <a:rPr lang="en-US" sz="2200" b="1" dirty="0" err="1" smtClean="0">
                  <a:solidFill>
                    <a:srgbClr val="333300"/>
                  </a:solidFill>
                </a:rPr>
                <a:t>Adenosil</a:t>
              </a:r>
              <a:r>
                <a:rPr lang="en-US" sz="2200" b="1" dirty="0" smtClean="0">
                  <a:solidFill>
                    <a:srgbClr val="333300"/>
                  </a:solidFill>
                </a:rPr>
                <a:t> </a:t>
              </a:r>
            </a:p>
            <a:p>
              <a:pPr algn="ctr"/>
              <a:r>
                <a:rPr lang="en-US" sz="2200" b="1" dirty="0" err="1" smtClean="0">
                  <a:solidFill>
                    <a:srgbClr val="333300"/>
                  </a:solidFill>
                </a:rPr>
                <a:t>Methionine</a:t>
              </a:r>
              <a:endParaRPr lang="en-US" sz="2200" b="1" dirty="0" smtClean="0">
                <a:solidFill>
                  <a:srgbClr val="333300"/>
                </a:solidFill>
              </a:endParaRPr>
            </a:p>
            <a:p>
              <a:pPr algn="ctr"/>
              <a:r>
                <a:rPr lang="en-US" sz="2200" b="1" dirty="0" smtClean="0">
                  <a:solidFill>
                    <a:srgbClr val="333300"/>
                  </a:solidFill>
                </a:rPr>
                <a:t>= </a:t>
              </a:r>
            </a:p>
            <a:p>
              <a:pPr algn="ctr"/>
              <a:r>
                <a:rPr lang="en-US" sz="2200" b="1" dirty="0" err="1" smtClean="0">
                  <a:solidFill>
                    <a:srgbClr val="333300"/>
                  </a:solidFill>
                </a:rPr>
                <a:t>Methionine</a:t>
              </a:r>
              <a:r>
                <a:rPr lang="en-US" sz="2200" b="1" dirty="0" smtClean="0">
                  <a:solidFill>
                    <a:srgbClr val="333300"/>
                  </a:solidFill>
                </a:rPr>
                <a:t> + ATP </a:t>
              </a:r>
              <a:endParaRPr lang="en-US" sz="2200" b="1" dirty="0">
                <a:solidFill>
                  <a:srgbClr val="333300"/>
                </a:solidFill>
              </a:endParaRPr>
            </a:p>
          </p:txBody>
        </p:sp>
        <p:sp>
          <p:nvSpPr>
            <p:cNvPr id="10" name="9 Flecha curvada hacia la derecha"/>
            <p:cNvSpPr/>
            <p:nvPr/>
          </p:nvSpPr>
          <p:spPr>
            <a:xfrm rot="10620602">
              <a:off x="6470119" y="1096527"/>
              <a:ext cx="1799330" cy="4608763"/>
            </a:xfrm>
            <a:prstGeom prst="curvedRightArrow">
              <a:avLst>
                <a:gd name="adj1" fmla="val 25000"/>
                <a:gd name="adj2" fmla="val 78586"/>
                <a:gd name="adj3" fmla="val 25000"/>
              </a:avLst>
            </a:prstGeom>
            <a:solidFill>
              <a:srgbClr val="60006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4139952" y="5229200"/>
              <a:ext cx="24482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rgbClr val="333300"/>
                  </a:solidFill>
                </a:rPr>
                <a:t>HOMOCYSTEIN</a:t>
              </a:r>
              <a:endParaRPr lang="en-US" sz="2600" b="1" dirty="0">
                <a:solidFill>
                  <a:srgbClr val="333300"/>
                </a:solidFill>
              </a:endParaRPr>
            </a:p>
          </p:txBody>
        </p:sp>
        <p:sp>
          <p:nvSpPr>
            <p:cNvPr id="13" name="12 Flecha curvada hacia la derecha"/>
            <p:cNvSpPr/>
            <p:nvPr/>
          </p:nvSpPr>
          <p:spPr>
            <a:xfrm rot="21447644">
              <a:off x="2167403" y="1446936"/>
              <a:ext cx="1799330" cy="4608763"/>
            </a:xfrm>
            <a:prstGeom prst="curvedRightArrow">
              <a:avLst>
                <a:gd name="adj1" fmla="val 25000"/>
                <a:gd name="adj2" fmla="val 78586"/>
                <a:gd name="adj3" fmla="val 25000"/>
              </a:avLst>
            </a:prstGeom>
            <a:solidFill>
              <a:srgbClr val="60006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5364088" y="3356992"/>
              <a:ext cx="4572000" cy="153888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200" b="1" u="sng" dirty="0" smtClean="0">
                  <a:solidFill>
                    <a:srgbClr val="333300"/>
                  </a:solidFill>
                </a:rPr>
                <a:t>Requested CH</a:t>
              </a:r>
              <a:r>
                <a:rPr lang="en-US" sz="2200" b="1" u="sng" baseline="-25000" dirty="0" smtClean="0">
                  <a:solidFill>
                    <a:srgbClr val="333300"/>
                  </a:solidFill>
                </a:rPr>
                <a:t>3 </a:t>
              </a:r>
              <a:r>
                <a:rPr lang="en-US" sz="2200" b="1" u="sng" dirty="0" smtClean="0">
                  <a:solidFill>
                    <a:srgbClr val="333300"/>
                  </a:solidFill>
                </a:rPr>
                <a:t>donor:</a:t>
              </a:r>
            </a:p>
            <a:p>
              <a:r>
                <a:rPr lang="en-US" b="1" dirty="0" err="1" smtClean="0">
                  <a:solidFill>
                    <a:srgbClr val="333300"/>
                  </a:solidFill>
                </a:rPr>
                <a:t>Trimethyl</a:t>
              </a:r>
              <a:r>
                <a:rPr lang="en-US" b="1" dirty="0" smtClean="0">
                  <a:solidFill>
                    <a:srgbClr val="333300"/>
                  </a:solidFill>
                </a:rPr>
                <a:t> </a:t>
              </a:r>
              <a:r>
                <a:rPr lang="en-US" b="1" dirty="0" err="1" smtClean="0">
                  <a:solidFill>
                    <a:srgbClr val="333300"/>
                  </a:solidFill>
                </a:rPr>
                <a:t>Glycine</a:t>
              </a:r>
              <a:r>
                <a:rPr lang="en-US" b="1" dirty="0" smtClean="0">
                  <a:solidFill>
                    <a:srgbClr val="333300"/>
                  </a:solidFill>
                </a:rPr>
                <a:t> (TMG)</a:t>
              </a:r>
            </a:p>
            <a:p>
              <a:r>
                <a:rPr lang="en-US" b="1" dirty="0" smtClean="0">
                  <a:solidFill>
                    <a:srgbClr val="333300"/>
                  </a:solidFill>
                </a:rPr>
                <a:t>Folic Acid</a:t>
              </a:r>
            </a:p>
            <a:p>
              <a:r>
                <a:rPr lang="en-US" b="1" dirty="0" err="1" smtClean="0">
                  <a:solidFill>
                    <a:srgbClr val="333300"/>
                  </a:solidFill>
                </a:rPr>
                <a:t>Vit</a:t>
              </a:r>
              <a:r>
                <a:rPr lang="en-US" b="1" dirty="0" smtClean="0">
                  <a:solidFill>
                    <a:srgbClr val="333300"/>
                  </a:solidFill>
                </a:rPr>
                <a:t> B12</a:t>
              </a:r>
            </a:p>
            <a:p>
              <a:r>
                <a:rPr lang="en-US" b="1" dirty="0" err="1" smtClean="0">
                  <a:solidFill>
                    <a:srgbClr val="333300"/>
                  </a:solidFill>
                </a:rPr>
                <a:t>Choline</a:t>
              </a:r>
              <a:r>
                <a:rPr lang="en-US" b="1" dirty="0" smtClean="0">
                  <a:solidFill>
                    <a:srgbClr val="333300"/>
                  </a:solidFill>
                </a:rPr>
                <a:t> / </a:t>
              </a:r>
              <a:r>
                <a:rPr lang="en-US" b="1" dirty="0" err="1" smtClean="0">
                  <a:solidFill>
                    <a:srgbClr val="333300"/>
                  </a:solidFill>
                </a:rPr>
                <a:t>Betaine</a:t>
              </a:r>
              <a:endParaRPr lang="en-US" b="1" dirty="0">
                <a:solidFill>
                  <a:srgbClr val="333300"/>
                </a:solidFill>
              </a:endParaRPr>
            </a:p>
          </p:txBody>
        </p:sp>
      </p:grpSp>
      <p:sp>
        <p:nvSpPr>
          <p:cNvPr id="16" name="15 Flecha curvada hacia la izquierda"/>
          <p:cNvSpPr/>
          <p:nvPr/>
        </p:nvSpPr>
        <p:spPr>
          <a:xfrm rot="374233">
            <a:off x="1922528" y="1364954"/>
            <a:ext cx="504056" cy="1080120"/>
          </a:xfrm>
          <a:prstGeom prst="curvedLef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403648" y="1197913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ATP</a:t>
            </a:r>
            <a:endParaRPr lang="en-US" sz="2200" b="1" dirty="0"/>
          </a:p>
        </p:txBody>
      </p:sp>
      <p:sp>
        <p:nvSpPr>
          <p:cNvPr id="18" name="17 Flecha curvada hacia la izquierda"/>
          <p:cNvSpPr/>
          <p:nvPr/>
        </p:nvSpPr>
        <p:spPr>
          <a:xfrm rot="374233">
            <a:off x="2036896" y="4893345"/>
            <a:ext cx="504056" cy="1080120"/>
          </a:xfrm>
          <a:prstGeom prst="curvedLef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11560" y="5373216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CH</a:t>
            </a:r>
            <a:r>
              <a:rPr lang="en-US" sz="2200" b="1" baseline="-25000" dirty="0" smtClean="0"/>
              <a:t>3</a:t>
            </a:r>
            <a:r>
              <a:rPr lang="en-US" sz="2200" b="1" dirty="0" smtClean="0"/>
              <a:t> group</a:t>
            </a:r>
            <a:endParaRPr lang="en-US" sz="22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195736" y="188640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ru-RU" sz="2800" b="1" dirty="0" smtClean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Простейший путь возобновления Метионина</a:t>
            </a:r>
            <a:endParaRPr lang="en-US" sz="2700" b="1" dirty="0">
              <a:solidFill>
                <a:srgbClr val="600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563888" y="60932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333300"/>
                </a:solidFill>
              </a:rPr>
              <a:t>Vit</a:t>
            </a:r>
            <a:r>
              <a:rPr lang="en-US" b="1" dirty="0" smtClean="0">
                <a:solidFill>
                  <a:srgbClr val="333300"/>
                </a:solidFill>
              </a:rPr>
              <a:t> B6</a:t>
            </a:r>
            <a:endParaRPr lang="en-US" b="1" dirty="0">
              <a:solidFill>
                <a:srgbClr val="333300"/>
              </a:solidFill>
            </a:endParaRPr>
          </a:p>
        </p:txBody>
      </p:sp>
      <p:pic>
        <p:nvPicPr>
          <p:cNvPr id="25" name="Picture 2" descr="logo METH 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23813"/>
            <a:ext cx="17145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C:\Datos\Desktop\Metionina\leave meth pl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229200"/>
            <a:ext cx="1172839" cy="1600668"/>
          </a:xfrm>
          <a:prstGeom prst="rect">
            <a:avLst/>
          </a:prstGeom>
          <a:noFill/>
        </p:spPr>
      </p:pic>
      <p:cxnSp>
        <p:nvCxnSpPr>
          <p:cNvPr id="27" name="26 Conector recto de flecha"/>
          <p:cNvCxnSpPr/>
          <p:nvPr/>
        </p:nvCxnSpPr>
        <p:spPr>
          <a:xfrm>
            <a:off x="3635896" y="6597352"/>
            <a:ext cx="648072" cy="0"/>
          </a:xfrm>
          <a:prstGeom prst="straightConnector1">
            <a:avLst/>
          </a:prstGeom>
          <a:ln w="317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4355976" y="63720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Cysteine</a:t>
            </a:r>
            <a:endParaRPr lang="en-US" b="1" dirty="0"/>
          </a:p>
        </p:txBody>
      </p:sp>
      <p:cxnSp>
        <p:nvCxnSpPr>
          <p:cNvPr id="30" name="29 Conector recto de flecha"/>
          <p:cNvCxnSpPr/>
          <p:nvPr/>
        </p:nvCxnSpPr>
        <p:spPr>
          <a:xfrm>
            <a:off x="5364088" y="6597352"/>
            <a:ext cx="648072" cy="0"/>
          </a:xfrm>
          <a:prstGeom prst="straightConnector1">
            <a:avLst/>
          </a:prstGeom>
          <a:ln w="317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6012160" y="63813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Taurine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METH 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23813"/>
            <a:ext cx="17145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atos\Desktop\Metionina\leave meth pl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229200"/>
            <a:ext cx="1172839" cy="160066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835696" y="404664"/>
            <a:ext cx="6707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СЭМ </a:t>
            </a:r>
            <a:r>
              <a:rPr lang="ru-RU" sz="4400" dirty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- </a:t>
            </a:r>
            <a:r>
              <a:rPr lang="ru-RU" sz="4400" dirty="0" smtClean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активный </a:t>
            </a:r>
            <a:r>
              <a:rPr lang="ru-RU" sz="4400" dirty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метионин</a:t>
            </a:r>
            <a:endParaRPr lang="en-US" sz="4400" dirty="0">
              <a:solidFill>
                <a:srgbClr val="600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71600" y="1628800"/>
            <a:ext cx="74168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00060"/>
              </a:buClr>
              <a:buSzPct val="120000"/>
              <a:buFont typeface="Wingdings" pitchFamily="2" charset="2"/>
              <a:buChar char="§"/>
            </a:pPr>
            <a:r>
              <a:rPr lang="ru-RU" sz="2000" b="1" dirty="0" smtClean="0"/>
              <a:t>S-</a:t>
            </a:r>
            <a:r>
              <a:rPr lang="ru-RU" sz="2000" b="1" dirty="0" err="1" smtClean="0"/>
              <a:t>Adenosylmethionine</a:t>
            </a:r>
            <a:r>
              <a:rPr lang="ru-RU" sz="2000" b="1" dirty="0" smtClean="0"/>
              <a:t> </a:t>
            </a:r>
            <a:r>
              <a:rPr lang="ru-RU" sz="2000" b="1" dirty="0"/>
              <a:t>(СЭМ) - это натуральное вещество, которое встречается почти </a:t>
            </a:r>
            <a:r>
              <a:rPr lang="ru-RU" sz="2000" b="1" dirty="0" smtClean="0"/>
              <a:t>во всех тканях  организма.</a:t>
            </a:r>
            <a:endParaRPr lang="ru-RU" sz="2000" b="1" dirty="0"/>
          </a:p>
          <a:p>
            <a:pPr>
              <a:buClr>
                <a:srgbClr val="600060"/>
              </a:buClr>
              <a:buSzPct val="120000"/>
              <a:buFont typeface="Wingdings" pitchFamily="2" charset="2"/>
              <a:buChar char="§"/>
            </a:pPr>
            <a:endParaRPr lang="ru-RU" sz="2000" b="1" dirty="0"/>
          </a:p>
          <a:p>
            <a:pPr>
              <a:buClr>
                <a:srgbClr val="600060"/>
              </a:buClr>
              <a:buSzPct val="120000"/>
              <a:buFont typeface="Wingdings" pitchFamily="2" charset="2"/>
              <a:buChar char="§"/>
            </a:pPr>
            <a:r>
              <a:rPr lang="ru-RU" sz="2000" b="1" dirty="0"/>
              <a:t>Изготовлен из </a:t>
            </a:r>
            <a:r>
              <a:rPr lang="ru-RU" sz="2000" b="1" dirty="0" err="1" smtClean="0"/>
              <a:t>Аденозинтрифосфата</a:t>
            </a:r>
            <a:r>
              <a:rPr lang="ru-RU" sz="2000" b="1" dirty="0" smtClean="0"/>
              <a:t> </a:t>
            </a:r>
            <a:r>
              <a:rPr lang="ru-RU" sz="2000" b="1" dirty="0"/>
              <a:t>(АТФ) и </a:t>
            </a:r>
            <a:r>
              <a:rPr lang="ru-RU" sz="2000" b="1" dirty="0" smtClean="0"/>
              <a:t>Метионина.</a:t>
            </a:r>
            <a:endParaRPr lang="ru-RU" sz="2000" b="1" dirty="0"/>
          </a:p>
          <a:p>
            <a:pPr>
              <a:buClr>
                <a:srgbClr val="600060"/>
              </a:buClr>
              <a:buSzPct val="120000"/>
              <a:buFont typeface="Wingdings" pitchFamily="2" charset="2"/>
              <a:buChar char="§"/>
            </a:pPr>
            <a:endParaRPr lang="ru-RU" sz="2000" b="1" dirty="0"/>
          </a:p>
          <a:p>
            <a:pPr>
              <a:buClr>
                <a:srgbClr val="600060"/>
              </a:buClr>
              <a:buSzPct val="120000"/>
              <a:buFont typeface="Wingdings" pitchFamily="2" charset="2"/>
              <a:buChar char="§"/>
            </a:pPr>
            <a:r>
              <a:rPr lang="ru-RU" sz="2000" b="1" dirty="0"/>
              <a:t>СЭМ-важный донор </a:t>
            </a:r>
            <a:r>
              <a:rPr lang="ru-RU" sz="2000" b="1" dirty="0" err="1"/>
              <a:t>метильной</a:t>
            </a:r>
            <a:r>
              <a:rPr lang="ru-RU" sz="2000" b="1" dirty="0"/>
              <a:t> группы, </a:t>
            </a:r>
            <a:r>
              <a:rPr lang="ru-RU" sz="2000" b="1" dirty="0" smtClean="0"/>
              <a:t>необходимой </a:t>
            </a:r>
            <a:r>
              <a:rPr lang="ru-RU" sz="2000" b="1" dirty="0"/>
              <a:t>для </a:t>
            </a:r>
            <a:r>
              <a:rPr lang="ru-RU" sz="2000" b="1" dirty="0" smtClean="0"/>
              <a:t>нормального </a:t>
            </a:r>
            <a:r>
              <a:rPr lang="ru-RU" sz="2000" b="1" dirty="0"/>
              <a:t>формирования </a:t>
            </a:r>
            <a:r>
              <a:rPr lang="ru-RU" sz="2000" b="1" dirty="0" smtClean="0"/>
              <a:t>важных компонентов, </a:t>
            </a:r>
            <a:r>
              <a:rPr lang="ru-RU" sz="2000" b="1" dirty="0"/>
              <a:t>как фосфолипиды и </a:t>
            </a:r>
            <a:r>
              <a:rPr lang="ru-RU" sz="2000" b="1" dirty="0" err="1" smtClean="0"/>
              <a:t>полиамины</a:t>
            </a:r>
            <a:r>
              <a:rPr lang="ru-RU" sz="2000" b="1" dirty="0" smtClean="0"/>
              <a:t>.</a:t>
            </a:r>
            <a:endParaRPr lang="ru-RU" sz="2000" b="1" dirty="0"/>
          </a:p>
          <a:p>
            <a:pPr>
              <a:buClr>
                <a:srgbClr val="600060"/>
              </a:buClr>
              <a:buSzPct val="120000"/>
              <a:buFont typeface="Wingdings" pitchFamily="2" charset="2"/>
              <a:buChar char="§"/>
            </a:pPr>
            <a:endParaRPr lang="ru-RU" sz="2000" b="1" dirty="0"/>
          </a:p>
          <a:p>
            <a:pPr>
              <a:buClr>
                <a:srgbClr val="600060"/>
              </a:buClr>
              <a:buSzPct val="120000"/>
              <a:buFont typeface="Wingdings" pitchFamily="2" charset="2"/>
              <a:buChar char="§"/>
            </a:pPr>
            <a:r>
              <a:rPr lang="ru-RU" sz="2000" b="1" dirty="0"/>
              <a:t>СЭМ необходим для </a:t>
            </a:r>
            <a:r>
              <a:rPr lang="ru-RU" sz="2000" b="1" dirty="0" smtClean="0"/>
              <a:t>роста </a:t>
            </a:r>
            <a:r>
              <a:rPr lang="ru-RU" sz="2000" b="1" dirty="0"/>
              <a:t>и </a:t>
            </a:r>
            <a:r>
              <a:rPr lang="ru-RU" sz="2000" b="1" dirty="0" smtClean="0"/>
              <a:t>восстановления клеток. </a:t>
            </a:r>
            <a:r>
              <a:rPr lang="ru-RU" sz="2000" b="1" dirty="0"/>
              <a:t>Он также участвует в биосинтезе ряда гормонов и </a:t>
            </a:r>
            <a:r>
              <a:rPr lang="ru-RU" sz="2000" b="1" dirty="0" err="1"/>
              <a:t>нейромедиаторов</a:t>
            </a:r>
            <a:r>
              <a:rPr lang="ru-RU" sz="2000" b="1" dirty="0"/>
              <a:t>.</a:t>
            </a:r>
            <a:endParaRPr lang="en-US" sz="2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METH 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23813"/>
            <a:ext cx="17145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atos\Desktop\Metionina\leave meth pl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229200"/>
            <a:ext cx="1172839" cy="160066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691680" y="404664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СЭМ - активный метионин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55575" y="1700808"/>
            <a:ext cx="83736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Aharoni" pitchFamily="2" charset="-79"/>
                <a:cs typeface="Aharoni" pitchFamily="2" charset="-79"/>
              </a:rPr>
              <a:t>Почему нормальное </a:t>
            </a:r>
            <a:r>
              <a:rPr lang="ru-RU" sz="2200" b="1" dirty="0">
                <a:latin typeface="Aharoni" pitchFamily="2" charset="-79"/>
                <a:cs typeface="Aharoni" pitchFamily="2" charset="-79"/>
              </a:rPr>
              <a:t>функционирование печени имеет решающее значение для </a:t>
            </a:r>
            <a:r>
              <a:rPr lang="ru-RU" sz="2200" b="1" dirty="0" smtClean="0">
                <a:latin typeface="Aharoni" pitchFamily="2" charset="-79"/>
                <a:cs typeface="Aharoni" pitchFamily="2" charset="-79"/>
              </a:rPr>
              <a:t>правильного метаболизма Метионина?</a:t>
            </a:r>
          </a:p>
          <a:p>
            <a:endParaRPr lang="ru-RU" sz="2200" b="1" dirty="0">
              <a:latin typeface="Aharoni" pitchFamily="2" charset="-79"/>
              <a:cs typeface="Aharoni" pitchFamily="2" charset="-79"/>
            </a:endParaRPr>
          </a:p>
          <a:p>
            <a:endParaRPr lang="ru-RU" sz="2200" b="1" dirty="0" smtClean="0">
              <a:latin typeface="Aharoni" pitchFamily="2" charset="-79"/>
              <a:cs typeface="Aharoni" pitchFamily="2" charset="-79"/>
            </a:endParaRPr>
          </a:p>
          <a:p>
            <a:endParaRPr lang="ru-RU" sz="2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22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43608" y="2492896"/>
            <a:ext cx="756084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00060"/>
              </a:buClr>
              <a:buSzPct val="120000"/>
            </a:pPr>
            <a:endParaRPr lang="en-US" sz="500" b="1" dirty="0" smtClean="0"/>
          </a:p>
          <a:p>
            <a:pPr>
              <a:buClr>
                <a:srgbClr val="600060"/>
              </a:buClr>
              <a:buSzPct val="120000"/>
              <a:buFont typeface="Wingdings" pitchFamily="2" charset="2"/>
              <a:buChar char="§"/>
            </a:pPr>
            <a:r>
              <a:rPr lang="ru-RU" sz="2200" b="1" dirty="0" smtClean="0"/>
              <a:t>Большинство </a:t>
            </a:r>
            <a:r>
              <a:rPr lang="ru-RU" sz="2200" b="1" dirty="0"/>
              <a:t>СЭМ производится и потребляется в печени.</a:t>
            </a:r>
          </a:p>
          <a:p>
            <a:pPr>
              <a:buClr>
                <a:srgbClr val="600060"/>
              </a:buClr>
              <a:buSzPct val="120000"/>
              <a:buFont typeface="Wingdings" pitchFamily="2" charset="2"/>
              <a:buChar char="§"/>
            </a:pPr>
            <a:endParaRPr lang="ru-RU" sz="2200" b="1" dirty="0"/>
          </a:p>
          <a:p>
            <a:pPr>
              <a:buClr>
                <a:srgbClr val="600060"/>
              </a:buClr>
              <a:buSzPct val="120000"/>
              <a:buFont typeface="Wingdings" pitchFamily="2" charset="2"/>
              <a:buChar char="§"/>
            </a:pPr>
            <a:r>
              <a:rPr lang="ru-RU" sz="2200" b="1" dirty="0"/>
              <a:t>В печени он </a:t>
            </a:r>
            <a:r>
              <a:rPr lang="ru-RU" sz="2200" b="1" dirty="0" smtClean="0"/>
              <a:t>выразитель </a:t>
            </a:r>
            <a:r>
              <a:rPr lang="ru-RU" sz="2200" b="1" dirty="0"/>
              <a:t>ферментов, которые катализируют метионин SAM </a:t>
            </a:r>
            <a:r>
              <a:rPr lang="ru-RU" sz="2200" b="1" dirty="0" smtClean="0"/>
              <a:t>в </a:t>
            </a:r>
            <a:r>
              <a:rPr lang="ru-RU" sz="2200" b="1" dirty="0" smtClean="0"/>
              <a:t>метионин </a:t>
            </a:r>
            <a:r>
              <a:rPr lang="ru-RU" sz="2200" b="1" dirty="0" err="1"/>
              <a:t>adenosil</a:t>
            </a:r>
            <a:r>
              <a:rPr lang="ru-RU" sz="2200" b="1" dirty="0"/>
              <a:t> </a:t>
            </a:r>
            <a:r>
              <a:rPr lang="ru-RU" sz="2200" b="1" dirty="0" err="1"/>
              <a:t>трансферазы</a:t>
            </a:r>
            <a:r>
              <a:rPr lang="ru-RU" sz="2200" b="1" dirty="0"/>
              <a:t> (МАТ я и МАТ III).</a:t>
            </a:r>
          </a:p>
          <a:p>
            <a:pPr>
              <a:buClr>
                <a:srgbClr val="600060"/>
              </a:buClr>
              <a:buSzPct val="120000"/>
              <a:buFont typeface="Wingdings" pitchFamily="2" charset="2"/>
              <a:buChar char="§"/>
            </a:pPr>
            <a:endParaRPr lang="ru-RU" sz="2200" b="1" dirty="0"/>
          </a:p>
          <a:p>
            <a:pPr>
              <a:buClr>
                <a:srgbClr val="600060"/>
              </a:buClr>
              <a:buSzPct val="120000"/>
              <a:buFont typeface="Wingdings" pitchFamily="2" charset="2"/>
              <a:buChar char="§"/>
            </a:pPr>
            <a:r>
              <a:rPr lang="ru-RU" sz="2200" b="1" dirty="0"/>
              <a:t>В случае дефицита бюджета ВСУ (нарушение функции печени, </a:t>
            </a:r>
            <a:r>
              <a:rPr lang="ru-RU" sz="2200" b="1" dirty="0" err="1"/>
              <a:t>cirrosis</a:t>
            </a:r>
            <a:r>
              <a:rPr lang="ru-RU" sz="2200" b="1" dirty="0"/>
              <a:t>, отравления, врожденные дефекты), метионин не </a:t>
            </a:r>
            <a:r>
              <a:rPr lang="ru-RU" sz="2200" b="1" dirty="0" smtClean="0"/>
              <a:t>может </a:t>
            </a:r>
            <a:r>
              <a:rPr lang="ru-RU" sz="2200" b="1" dirty="0"/>
              <a:t>быть правильно </a:t>
            </a:r>
            <a:r>
              <a:rPr lang="ru-RU" sz="2200" b="1" dirty="0" smtClean="0"/>
              <a:t>трансформирован </a:t>
            </a:r>
            <a:r>
              <a:rPr lang="ru-RU" sz="2200" b="1" dirty="0"/>
              <a:t>в его активную форму СЭМ.</a:t>
            </a:r>
            <a:endParaRPr lang="en-US" sz="2200" b="1" dirty="0" smtClean="0"/>
          </a:p>
          <a:p>
            <a:pPr>
              <a:buClr>
                <a:srgbClr val="600060"/>
              </a:buClr>
              <a:buSzPct val="120000"/>
            </a:pPr>
            <a:endParaRPr lang="en-US" sz="2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METH 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23813"/>
            <a:ext cx="17145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atos\Desktop\Metionina\leave meth pl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229200"/>
            <a:ext cx="1172839" cy="160066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871192" y="69269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Исследования и Разработки</a:t>
            </a:r>
            <a:endParaRPr lang="en-US" sz="4000" b="1" dirty="0">
              <a:solidFill>
                <a:srgbClr val="600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99592" y="162880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/>
              <a:t>Meth</a:t>
            </a:r>
            <a:r>
              <a:rPr lang="ru-RU" sz="3600" b="1" dirty="0"/>
              <a:t> Плюс - разработка продукции </a:t>
            </a:r>
            <a:r>
              <a:rPr lang="ru-RU" sz="3600" b="1" dirty="0" smtClean="0"/>
              <a:t>была поддержана </a:t>
            </a:r>
            <a:r>
              <a:rPr lang="ru-RU" sz="3600" b="1" dirty="0"/>
              <a:t>Европейским Союзом </a:t>
            </a:r>
            <a:r>
              <a:rPr lang="ru-RU" sz="3600" b="1" dirty="0" smtClean="0"/>
              <a:t> </a:t>
            </a:r>
            <a:r>
              <a:rPr lang="ru-RU" sz="3600" b="1" dirty="0"/>
              <a:t>и 3-летней </a:t>
            </a:r>
            <a:r>
              <a:rPr lang="ru-RU" sz="3600" b="1" dirty="0" smtClean="0"/>
              <a:t>программой </a:t>
            </a:r>
            <a:r>
              <a:rPr lang="ru-RU" sz="3600" b="1" dirty="0"/>
              <a:t>исследований в сотрудничестве с Центром производственно-технического </a:t>
            </a:r>
            <a:r>
              <a:rPr lang="ru-RU" sz="3600" b="1" dirty="0" smtClean="0"/>
              <a:t>Развития </a:t>
            </a:r>
            <a:r>
              <a:rPr lang="en-US" sz="2800" b="1" dirty="0" smtClean="0"/>
              <a:t>(</a:t>
            </a:r>
            <a:r>
              <a:rPr lang="en-US" sz="2800" b="1" dirty="0" smtClean="0"/>
              <a:t>2010 -2013, CDTI)</a:t>
            </a:r>
            <a:endParaRPr lang="en-US" sz="2800" b="1" dirty="0"/>
          </a:p>
        </p:txBody>
      </p:sp>
      <p:pic>
        <p:nvPicPr>
          <p:cNvPr id="1026" name="Picture 2" descr="C:\Datos\Desktop\Metionina\índ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445224"/>
            <a:ext cx="3848100" cy="1046609"/>
          </a:xfrm>
          <a:prstGeom prst="rect">
            <a:avLst/>
          </a:prstGeom>
          <a:noFill/>
        </p:spPr>
      </p:pic>
      <p:pic>
        <p:nvPicPr>
          <p:cNvPr id="1027" name="Picture 3" descr="C:\Datos\Desktop\Metionina\logo ministeri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445224"/>
            <a:ext cx="1224136" cy="1045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46381" y="1340768"/>
            <a:ext cx="858283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Метионин </a:t>
            </a:r>
            <a:r>
              <a:rPr lang="ru-RU" sz="2500" dirty="0"/>
              <a:t>не синтезируется в организме млекопитающих.</a:t>
            </a:r>
          </a:p>
          <a:p>
            <a:pPr>
              <a:buClr>
                <a:srgbClr val="600060"/>
              </a:buClr>
              <a:buSzPct val="120000"/>
              <a:buFont typeface="Wingdings" pitchFamily="2" charset="2"/>
              <a:buChar char="§"/>
            </a:pPr>
            <a:r>
              <a:rPr lang="ru-RU" sz="2500" dirty="0" smtClean="0"/>
              <a:t>Он относится </a:t>
            </a:r>
            <a:r>
              <a:rPr lang="ru-RU" sz="2500" dirty="0"/>
              <a:t>к двадцати </a:t>
            </a:r>
            <a:r>
              <a:rPr lang="ru-RU" sz="2500" dirty="0" smtClean="0"/>
              <a:t>аминокислотам. </a:t>
            </a:r>
            <a:r>
              <a:rPr lang="ru-RU" sz="2500" dirty="0"/>
              <a:t>Это </a:t>
            </a:r>
            <a:r>
              <a:rPr lang="ru-RU" sz="2500" dirty="0" smtClean="0"/>
              <a:t>важнейшая аминокислота </a:t>
            </a:r>
            <a:r>
              <a:rPr lang="ru-RU" sz="2500" dirty="0"/>
              <a:t>в синтезе любого белка</a:t>
            </a:r>
            <a:r>
              <a:rPr lang="ru-RU" sz="2500" dirty="0" smtClean="0"/>
              <a:t>.</a:t>
            </a:r>
            <a:endParaRPr lang="ru-RU" sz="2500" dirty="0"/>
          </a:p>
          <a:p>
            <a:pPr>
              <a:buClr>
                <a:srgbClr val="600060"/>
              </a:buClr>
              <a:buSzPct val="120000"/>
              <a:buFont typeface="Wingdings" pitchFamily="2" charset="2"/>
              <a:buChar char="§"/>
            </a:pPr>
            <a:r>
              <a:rPr lang="ru-RU" sz="2500" dirty="0" smtClean="0"/>
              <a:t>Метионин </a:t>
            </a:r>
            <a:r>
              <a:rPr lang="ru-RU" sz="2500" dirty="0"/>
              <a:t>необходим также и для очень многих клеточных функций, в том числе</a:t>
            </a:r>
            <a:r>
              <a:rPr lang="ru-RU" sz="2500" dirty="0" smtClean="0"/>
              <a:t>:</a:t>
            </a:r>
            <a:endParaRPr lang="ru-RU" sz="2500" dirty="0"/>
          </a:p>
          <a:p>
            <a:pPr>
              <a:buClr>
                <a:srgbClr val="600060"/>
              </a:buClr>
              <a:buSzPct val="120000"/>
              <a:buFont typeface="Wingdings" pitchFamily="2" charset="2"/>
              <a:buChar char="§"/>
            </a:pPr>
            <a:r>
              <a:rPr lang="ru-RU" sz="2500" dirty="0"/>
              <a:t>Инициации синтеза белка</a:t>
            </a:r>
            <a:r>
              <a:rPr lang="ru-RU" sz="2500" dirty="0" smtClean="0"/>
              <a:t>,</a:t>
            </a:r>
            <a:endParaRPr lang="ru-RU" sz="2500" dirty="0"/>
          </a:p>
          <a:p>
            <a:pPr>
              <a:buClr>
                <a:srgbClr val="600060"/>
              </a:buClr>
              <a:buSzPct val="120000"/>
              <a:buFont typeface="Wingdings" pitchFamily="2" charset="2"/>
              <a:buChar char="§"/>
            </a:pPr>
            <a:r>
              <a:rPr lang="ru-RU" sz="2500" dirty="0" err="1" smtClean="0"/>
              <a:t>Метилирования</a:t>
            </a:r>
            <a:r>
              <a:rPr lang="ru-RU" sz="2500" dirty="0" smtClean="0"/>
              <a:t> </a:t>
            </a:r>
            <a:r>
              <a:rPr lang="ru-RU" sz="2500" dirty="0"/>
              <a:t>ДНК и РНК</a:t>
            </a:r>
            <a:r>
              <a:rPr lang="ru-RU" sz="2500" dirty="0" smtClean="0"/>
              <a:t>,</a:t>
            </a:r>
            <a:endParaRPr lang="ru-RU" sz="2500" dirty="0"/>
          </a:p>
          <a:p>
            <a:pPr>
              <a:buClr>
                <a:srgbClr val="600060"/>
              </a:buClr>
              <a:buSzPct val="120000"/>
              <a:buFont typeface="Wingdings" pitchFamily="2" charset="2"/>
              <a:buChar char="§"/>
            </a:pPr>
            <a:r>
              <a:rPr lang="ru-RU" sz="2500" dirty="0" smtClean="0"/>
              <a:t>Биосинтеза цистеина,</a:t>
            </a:r>
            <a:endParaRPr lang="ru-RU" sz="2500" dirty="0"/>
          </a:p>
          <a:p>
            <a:pPr>
              <a:buClr>
                <a:srgbClr val="600060"/>
              </a:buClr>
              <a:buSzPct val="120000"/>
              <a:buFont typeface="Wingdings" pitchFamily="2" charset="2"/>
              <a:buChar char="§"/>
            </a:pPr>
            <a:r>
              <a:rPr lang="ru-RU" sz="2500" dirty="0" smtClean="0"/>
              <a:t>Синтеза </a:t>
            </a:r>
            <a:r>
              <a:rPr lang="ru-RU" sz="2500" dirty="0"/>
              <a:t>фосфолипидов и </a:t>
            </a:r>
            <a:r>
              <a:rPr lang="ru-RU" sz="2500" dirty="0" err="1" smtClean="0"/>
              <a:t>полиаминов</a:t>
            </a:r>
            <a:r>
              <a:rPr lang="ru-RU" sz="2500" dirty="0" smtClean="0"/>
              <a:t>.</a:t>
            </a:r>
            <a:endParaRPr lang="ru-RU" sz="2500" dirty="0"/>
          </a:p>
          <a:p>
            <a:pPr>
              <a:buClr>
                <a:srgbClr val="600060"/>
              </a:buClr>
              <a:buSzPct val="120000"/>
              <a:buFont typeface="Wingdings" pitchFamily="2" charset="2"/>
              <a:buChar char="§"/>
            </a:pPr>
            <a:endParaRPr lang="en-US" sz="2500" dirty="0" smtClean="0"/>
          </a:p>
        </p:txBody>
      </p:sp>
      <p:pic>
        <p:nvPicPr>
          <p:cNvPr id="3" name="Picture 2" descr="logo METH 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813"/>
            <a:ext cx="144016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1331641" y="341784"/>
            <a:ext cx="76328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b="1" noProof="0" dirty="0" smtClean="0">
                <a:solidFill>
                  <a:srgbClr val="600060"/>
                </a:solidFill>
                <a:latin typeface="Aharoni" pitchFamily="2" charset="-79"/>
                <a:ea typeface="+mj-ea"/>
                <a:cs typeface="Aharoni" pitchFamily="2" charset="-79"/>
              </a:rPr>
              <a:t>Биологические функции Метионина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60006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5" name="Picture 2" descr="C:\Datos\Desktop\Metionina\leave meth pl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229200"/>
            <a:ext cx="1172839" cy="1600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 METH 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23813"/>
            <a:ext cx="17145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atos\Desktop\Metionina\leave meth pl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229200"/>
            <a:ext cx="1172839" cy="1600668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411760" y="476672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Дефецит</a:t>
            </a:r>
            <a:r>
              <a:rPr lang="ru-RU" sz="4400" b="1" dirty="0" smtClean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 Метионина</a:t>
            </a:r>
            <a:endParaRPr lang="en-US" sz="4400" b="1" dirty="0">
              <a:solidFill>
                <a:srgbClr val="600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1" y="2204864"/>
            <a:ext cx="79312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00060"/>
              </a:buClr>
              <a:buSzPct val="120000"/>
              <a:buFont typeface="Wingdings" pitchFamily="2" charset="2"/>
              <a:buChar char="§"/>
            </a:pPr>
            <a:r>
              <a:rPr lang="en-US" sz="2700" b="1" dirty="0" smtClean="0"/>
              <a:t> </a:t>
            </a:r>
            <a:r>
              <a:rPr lang="ru-RU" sz="2700" b="1" dirty="0" smtClean="0"/>
              <a:t>Нарушается рост</a:t>
            </a:r>
            <a:endParaRPr lang="ru-RU" sz="2700" b="1" dirty="0"/>
          </a:p>
          <a:p>
            <a:pPr>
              <a:buClr>
                <a:srgbClr val="600060"/>
              </a:buClr>
              <a:buSzPct val="120000"/>
              <a:buFont typeface="Wingdings" pitchFamily="2" charset="2"/>
              <a:buChar char="§"/>
            </a:pPr>
            <a:r>
              <a:rPr lang="ru-RU" sz="2700" b="1" dirty="0" smtClean="0"/>
              <a:t> </a:t>
            </a:r>
            <a:r>
              <a:rPr lang="ru-RU" sz="2700" b="1" dirty="0" smtClean="0"/>
              <a:t>Увеличивается </a:t>
            </a:r>
            <a:r>
              <a:rPr lang="ru-RU" sz="2700" b="1" dirty="0" smtClean="0"/>
              <a:t>коэффициент конверсии корма</a:t>
            </a:r>
            <a:endParaRPr lang="ru-RU" sz="2700" b="1" dirty="0"/>
          </a:p>
          <a:p>
            <a:pPr>
              <a:buClr>
                <a:srgbClr val="600060"/>
              </a:buClr>
              <a:buSzPct val="120000"/>
              <a:buFont typeface="Wingdings" pitchFamily="2" charset="2"/>
              <a:buChar char="§"/>
            </a:pPr>
            <a:r>
              <a:rPr lang="ru-RU" sz="2700" b="1" dirty="0" smtClean="0"/>
              <a:t> Уменьшается </a:t>
            </a:r>
            <a:r>
              <a:rPr lang="ru-RU" sz="2700" b="1" dirty="0"/>
              <a:t>производство яиц</a:t>
            </a:r>
          </a:p>
          <a:p>
            <a:pPr>
              <a:buClr>
                <a:srgbClr val="600060"/>
              </a:buClr>
              <a:buSzPct val="120000"/>
              <a:buFont typeface="Wingdings" pitchFamily="2" charset="2"/>
              <a:buChar char="§"/>
            </a:pPr>
            <a:r>
              <a:rPr lang="ru-RU" sz="2700" b="1" dirty="0" smtClean="0"/>
              <a:t> Снижается </a:t>
            </a:r>
            <a:r>
              <a:rPr lang="ru-RU" sz="2700" b="1" dirty="0"/>
              <a:t>вес яйца</a:t>
            </a:r>
          </a:p>
          <a:p>
            <a:pPr>
              <a:buClr>
                <a:srgbClr val="600060"/>
              </a:buClr>
              <a:buSzPct val="120000"/>
              <a:buFont typeface="Wingdings" pitchFamily="2" charset="2"/>
              <a:buChar char="§"/>
            </a:pPr>
            <a:r>
              <a:rPr lang="ru-RU" sz="2700" b="1" dirty="0" smtClean="0"/>
              <a:t> Поражается печень</a:t>
            </a:r>
            <a:endParaRPr lang="ru-RU" sz="2700" b="1" dirty="0"/>
          </a:p>
          <a:p>
            <a:pPr>
              <a:buClr>
                <a:srgbClr val="600060"/>
              </a:buClr>
              <a:buSzPct val="120000"/>
              <a:buFont typeface="Wingdings" pitchFamily="2" charset="2"/>
              <a:buChar char="§"/>
            </a:pPr>
            <a:r>
              <a:rPr lang="ru-RU" sz="2700" b="1" dirty="0" smtClean="0"/>
              <a:t> Обедняются корма</a:t>
            </a:r>
            <a:endParaRPr lang="en-US" sz="2700" b="1" dirty="0" smtClean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38944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Образование Метионина</a:t>
            </a:r>
            <a:endParaRPr lang="en-US" b="1" dirty="0">
              <a:solidFill>
                <a:srgbClr val="600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50077" y="1325401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Метионин может быть образован двумя путями</a:t>
            </a:r>
            <a:r>
              <a:rPr lang="en-US" sz="2400" b="1" dirty="0" smtClean="0"/>
              <a:t>:</a:t>
            </a:r>
            <a:endParaRPr lang="ru-RU" sz="2400" b="1" dirty="0" smtClean="0"/>
          </a:p>
          <a:p>
            <a:endParaRPr lang="en-US" sz="2400" b="1" dirty="0" smtClean="0"/>
          </a:p>
          <a:p>
            <a:r>
              <a:rPr lang="ru-RU" sz="2400" b="1" dirty="0" smtClean="0"/>
              <a:t>1. От </a:t>
            </a:r>
            <a:r>
              <a:rPr lang="ru-RU" sz="2400" b="1" dirty="0" err="1"/>
              <a:t>метильных</a:t>
            </a:r>
            <a:r>
              <a:rPr lang="ru-RU" sz="2400" b="1" dirty="0"/>
              <a:t> групп, полученных из фолиевой </a:t>
            </a:r>
            <a:r>
              <a:rPr lang="ru-RU" sz="2400" b="1" dirty="0" smtClean="0"/>
              <a:t>кислоты.</a:t>
            </a:r>
          </a:p>
          <a:p>
            <a:r>
              <a:rPr lang="ru-RU" sz="2400" b="1" dirty="0" smtClean="0"/>
              <a:t>2. От </a:t>
            </a:r>
            <a:r>
              <a:rPr lang="ru-RU" sz="2400" b="1" dirty="0" err="1"/>
              <a:t>метильных</a:t>
            </a:r>
            <a:r>
              <a:rPr lang="ru-RU" sz="2400" b="1" dirty="0"/>
              <a:t> групп, полученных из </a:t>
            </a:r>
            <a:r>
              <a:rPr lang="ru-RU" sz="2400" b="1" dirty="0" smtClean="0"/>
              <a:t>бетаина </a:t>
            </a:r>
            <a:r>
              <a:rPr lang="ru-RU" sz="2400" b="1" dirty="0"/>
              <a:t>(</a:t>
            </a:r>
            <a:r>
              <a:rPr lang="ru-RU" sz="2400" b="1" dirty="0" smtClean="0"/>
              <a:t>который получают </a:t>
            </a:r>
            <a:r>
              <a:rPr lang="ru-RU" sz="2400" b="1" dirty="0"/>
              <a:t>из холина</a:t>
            </a:r>
            <a:r>
              <a:rPr lang="ru-RU" sz="2400" b="1" dirty="0" smtClean="0"/>
              <a:t>).</a:t>
            </a:r>
            <a:endParaRPr lang="ru-RU" sz="2400" b="1" dirty="0"/>
          </a:p>
          <a:p>
            <a:pPr marL="342900" indent="-342900" algn="ctr"/>
            <a:r>
              <a:rPr lang="ru-RU" sz="2400" b="1" dirty="0"/>
              <a:t>Изменения в одном из этих путей компенсируется </a:t>
            </a:r>
            <a:r>
              <a:rPr lang="ru-RU" sz="2400" b="1" dirty="0" smtClean="0"/>
              <a:t>другим.</a:t>
            </a:r>
            <a:endParaRPr lang="en-US" sz="2400" b="1" dirty="0" smtClean="0"/>
          </a:p>
          <a:p>
            <a:endParaRPr lang="en-US" dirty="0"/>
          </a:p>
        </p:txBody>
      </p:sp>
      <p:pic>
        <p:nvPicPr>
          <p:cNvPr id="5" name="Picture 2" descr="logo METH 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23813"/>
            <a:ext cx="17145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curvada hacia la derecha"/>
          <p:cNvSpPr/>
          <p:nvPr/>
        </p:nvSpPr>
        <p:spPr>
          <a:xfrm>
            <a:off x="550077" y="3933056"/>
            <a:ext cx="792088" cy="2573499"/>
          </a:xfrm>
          <a:prstGeom prst="curvedRightArrow">
            <a:avLst/>
          </a:prstGeom>
          <a:solidFill>
            <a:srgbClr val="600060"/>
          </a:solidFill>
          <a:ln>
            <a:solidFill>
              <a:srgbClr val="600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 descr="C:\Datos\Desktop\Metionina\leave meth pl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6764" y="5269950"/>
            <a:ext cx="1008112" cy="1236605"/>
          </a:xfrm>
          <a:prstGeom prst="rect">
            <a:avLst/>
          </a:prstGeom>
          <a:noFill/>
        </p:spPr>
      </p:pic>
      <p:sp>
        <p:nvSpPr>
          <p:cNvPr id="7" name="6 Flecha curvada hacia la derecha"/>
          <p:cNvSpPr/>
          <p:nvPr/>
        </p:nvSpPr>
        <p:spPr>
          <a:xfrm rot="10800000">
            <a:off x="8172400" y="3933056"/>
            <a:ext cx="792088" cy="2376264"/>
          </a:xfrm>
          <a:prstGeom prst="curvedRightArrow">
            <a:avLst/>
          </a:prstGeom>
          <a:solidFill>
            <a:srgbClr val="600060"/>
          </a:solidFill>
          <a:ln>
            <a:solidFill>
              <a:srgbClr val="600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os\Desktop\Metionina\leave meth pl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5229200"/>
            <a:ext cx="1172839" cy="1600668"/>
          </a:xfrm>
          <a:prstGeom prst="rect">
            <a:avLst/>
          </a:prstGeom>
          <a:noFill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Как это работает.</a:t>
            </a:r>
            <a:endParaRPr lang="en-US" b="1" dirty="0">
              <a:solidFill>
                <a:srgbClr val="60006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2" descr="logo METH 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23813"/>
            <a:ext cx="17145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827584" y="1313467"/>
            <a:ext cx="7776864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600060"/>
              </a:buClr>
              <a:buSzPct val="120000"/>
            </a:pPr>
            <a:r>
              <a:rPr lang="ru-RU" sz="2500" dirty="0" smtClean="0"/>
              <a:t> </a:t>
            </a:r>
            <a:r>
              <a:rPr lang="ru-RU" sz="2500" b="1" dirty="0" smtClean="0"/>
              <a:t>Витамин </a:t>
            </a:r>
            <a:r>
              <a:rPr lang="ru-RU" sz="2500" b="1" dirty="0" smtClean="0"/>
              <a:t>В9 </a:t>
            </a:r>
            <a:r>
              <a:rPr lang="ru-RU" sz="2500" dirty="0" smtClean="0"/>
              <a:t>- Фолиевая </a:t>
            </a:r>
            <a:r>
              <a:rPr lang="ru-RU" sz="2500" dirty="0" smtClean="0"/>
              <a:t>к</a:t>
            </a:r>
            <a:r>
              <a:rPr lang="ru-RU" sz="2500" dirty="0" smtClean="0"/>
              <a:t>ислота-выступает </a:t>
            </a:r>
            <a:r>
              <a:rPr lang="ru-RU" sz="2500" dirty="0"/>
              <a:t>донором </a:t>
            </a:r>
            <a:r>
              <a:rPr lang="ru-RU" sz="2500" dirty="0" err="1" smtClean="0"/>
              <a:t>метильных</a:t>
            </a:r>
            <a:r>
              <a:rPr lang="ru-RU" sz="2500" dirty="0" smtClean="0"/>
              <a:t> групп кобаламина (Вит. В12)</a:t>
            </a:r>
          </a:p>
          <a:p>
            <a:pPr algn="just">
              <a:buClr>
                <a:srgbClr val="600060"/>
              </a:buClr>
              <a:buSzPct val="120000"/>
            </a:pPr>
            <a:endParaRPr lang="ru-RU" sz="2500" dirty="0"/>
          </a:p>
          <a:p>
            <a:pPr algn="just">
              <a:buClr>
                <a:srgbClr val="600060"/>
              </a:buClr>
              <a:buSzPct val="120000"/>
            </a:pPr>
            <a:r>
              <a:rPr lang="ru-RU" sz="2500" b="1" dirty="0"/>
              <a:t>Витамин В12 </a:t>
            </a:r>
            <a:r>
              <a:rPr lang="ru-RU" sz="2500" b="1" dirty="0" smtClean="0"/>
              <a:t>- </a:t>
            </a:r>
            <a:r>
              <a:rPr lang="ru-RU" sz="2500" dirty="0" smtClean="0"/>
              <a:t>Кобаламин </a:t>
            </a:r>
            <a:r>
              <a:rPr lang="ru-RU" sz="2500" dirty="0" smtClean="0"/>
              <a:t>– </a:t>
            </a:r>
            <a:r>
              <a:rPr lang="ru-RU" sz="2500" dirty="0" err="1" smtClean="0"/>
              <a:t>реметилирует</a:t>
            </a:r>
            <a:r>
              <a:rPr lang="ru-RU" sz="2500" dirty="0" smtClean="0"/>
              <a:t> </a:t>
            </a:r>
            <a:r>
              <a:rPr lang="ru-RU" sz="2500" dirty="0" err="1" smtClean="0"/>
              <a:t>гомоцистеин</a:t>
            </a:r>
            <a:endParaRPr lang="ru-RU" sz="2500" dirty="0" smtClean="0"/>
          </a:p>
          <a:p>
            <a:pPr algn="just">
              <a:buClr>
                <a:srgbClr val="600060"/>
              </a:buClr>
              <a:buSzPct val="120000"/>
            </a:pPr>
            <a:endParaRPr lang="ru-RU" sz="2500" dirty="0"/>
          </a:p>
          <a:p>
            <a:pPr algn="just">
              <a:buClr>
                <a:srgbClr val="600060"/>
              </a:buClr>
              <a:buSzPct val="120000"/>
            </a:pPr>
            <a:r>
              <a:rPr lang="ru-RU" sz="2500" b="1" dirty="0"/>
              <a:t>Витамин </a:t>
            </a:r>
            <a:r>
              <a:rPr lang="ru-RU" sz="2500" b="1" dirty="0" smtClean="0"/>
              <a:t>В6 -  </a:t>
            </a:r>
            <a:r>
              <a:rPr lang="ru-RU" sz="2500" dirty="0"/>
              <a:t>П</a:t>
            </a:r>
            <a:r>
              <a:rPr lang="ru-RU" sz="2500" dirty="0" smtClean="0"/>
              <a:t>иридоксин-</a:t>
            </a:r>
            <a:r>
              <a:rPr lang="ru-RU" sz="2500" dirty="0" err="1" smtClean="0"/>
              <a:t>трансаминирует</a:t>
            </a:r>
            <a:r>
              <a:rPr lang="ru-RU" sz="2500" dirty="0" smtClean="0"/>
              <a:t> </a:t>
            </a:r>
            <a:r>
              <a:rPr lang="ru-RU" sz="2500" dirty="0" err="1" smtClean="0"/>
              <a:t>кофактор</a:t>
            </a:r>
            <a:r>
              <a:rPr lang="ru-RU" sz="2500" dirty="0" smtClean="0"/>
              <a:t>.</a:t>
            </a:r>
            <a:endParaRPr lang="ru-RU" sz="2500" dirty="0"/>
          </a:p>
          <a:p>
            <a:pPr algn="just">
              <a:buClr>
                <a:srgbClr val="600060"/>
              </a:buClr>
              <a:buSzPct val="120000"/>
            </a:pPr>
            <a:endParaRPr lang="ru-RU" sz="2500" dirty="0"/>
          </a:p>
          <a:p>
            <a:pPr algn="just">
              <a:buClr>
                <a:srgbClr val="600060"/>
              </a:buClr>
              <a:buSzPct val="120000"/>
            </a:pPr>
            <a:r>
              <a:rPr lang="ru-RU" sz="2500" b="1" dirty="0"/>
              <a:t>Сера</a:t>
            </a:r>
            <a:r>
              <a:rPr lang="ru-RU" sz="2500" dirty="0"/>
              <a:t> - образует часть </a:t>
            </a:r>
            <a:r>
              <a:rPr lang="ru-RU" sz="2500" dirty="0" smtClean="0"/>
              <a:t>метионина </a:t>
            </a:r>
            <a:r>
              <a:rPr lang="ru-RU" sz="2500" dirty="0"/>
              <a:t>и его активную </a:t>
            </a:r>
            <a:r>
              <a:rPr lang="ru-RU" sz="2500" dirty="0" smtClean="0"/>
              <a:t>форму – сера </a:t>
            </a:r>
            <a:r>
              <a:rPr lang="ru-RU" sz="2500" dirty="0" err="1" smtClean="0"/>
              <a:t>аденометионин</a:t>
            </a:r>
            <a:r>
              <a:rPr lang="ru-RU" sz="2500" dirty="0" smtClean="0"/>
              <a:t>.</a:t>
            </a:r>
            <a:endParaRPr lang="ru-RU" sz="2500" dirty="0"/>
          </a:p>
          <a:p>
            <a:pPr algn="just">
              <a:buClr>
                <a:srgbClr val="600060"/>
              </a:buClr>
              <a:buSzPct val="120000"/>
            </a:pPr>
            <a:r>
              <a:rPr lang="ru-RU" sz="2500" b="1" dirty="0"/>
              <a:t>Аспарагиновая Кислота </a:t>
            </a:r>
            <a:r>
              <a:rPr lang="ru-RU" sz="2500" dirty="0"/>
              <a:t>- </a:t>
            </a:r>
            <a:r>
              <a:rPr lang="ru-RU" sz="2500" dirty="0" smtClean="0"/>
              <a:t>её </a:t>
            </a:r>
            <a:r>
              <a:rPr lang="ru-RU" sz="2500" dirty="0"/>
              <a:t>эфир - </a:t>
            </a:r>
            <a:r>
              <a:rPr lang="ru-RU" sz="2500" dirty="0" err="1"/>
              <a:t>Аспартат</a:t>
            </a:r>
            <a:r>
              <a:rPr lang="ru-RU" sz="2500" dirty="0"/>
              <a:t> - это </a:t>
            </a:r>
            <a:r>
              <a:rPr lang="ru-RU" sz="2500" dirty="0" smtClean="0"/>
              <a:t>предшественник метионина </a:t>
            </a:r>
            <a:r>
              <a:rPr lang="ru-RU" sz="2500" dirty="0"/>
              <a:t>и </a:t>
            </a:r>
            <a:r>
              <a:rPr lang="ru-RU" sz="2500" dirty="0" smtClean="0"/>
              <a:t>других аминокислот.</a:t>
            </a:r>
            <a:endParaRPr lang="en-US" sz="25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1600" y="1916832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Meth</a:t>
            </a:r>
            <a:r>
              <a:rPr lang="ru-RU" sz="2800" b="1" dirty="0" smtClean="0"/>
              <a:t> </a:t>
            </a:r>
            <a:r>
              <a:rPr lang="ru-RU" sz="2800" b="1" dirty="0"/>
              <a:t>Плюс </a:t>
            </a:r>
            <a:r>
              <a:rPr lang="ru-RU" sz="2800" b="1" dirty="0" smtClean="0"/>
              <a:t>пищевая добавка производится </a:t>
            </a:r>
            <a:r>
              <a:rPr lang="ru-RU" sz="2800" b="1" dirty="0"/>
              <a:t>в соответствии с </a:t>
            </a:r>
            <a:r>
              <a:rPr lang="ru-RU" sz="2800" b="1" dirty="0" smtClean="0"/>
              <a:t>Европейскими </a:t>
            </a:r>
            <a:r>
              <a:rPr lang="ru-RU" sz="2800" b="1" dirty="0"/>
              <a:t>Стандартами Качества, </a:t>
            </a:r>
            <a:r>
              <a:rPr lang="ru-RU" sz="2800" b="1" dirty="0" smtClean="0"/>
              <a:t>выполнением </a:t>
            </a:r>
            <a:r>
              <a:rPr lang="ru-RU" sz="2800" b="1" dirty="0"/>
              <a:t>норм </a:t>
            </a:r>
            <a:r>
              <a:rPr lang="ru-RU" sz="2800" b="1" dirty="0" err="1"/>
              <a:t>прослеживаемости</a:t>
            </a:r>
            <a:r>
              <a:rPr lang="ru-RU" sz="2800" b="1" dirty="0"/>
              <a:t> и с гарантией однородности относительно </a:t>
            </a:r>
            <a:r>
              <a:rPr lang="ru-RU" sz="2800" b="1" dirty="0" smtClean="0"/>
              <a:t>её</a:t>
            </a:r>
            <a:r>
              <a:rPr lang="ru-RU" sz="2800" b="1" dirty="0" smtClean="0"/>
              <a:t> </a:t>
            </a:r>
            <a:r>
              <a:rPr lang="ru-RU" sz="2800" b="1" dirty="0" smtClean="0"/>
              <a:t>состава.</a:t>
            </a:r>
            <a:endParaRPr lang="en-US" sz="2800" b="1" dirty="0"/>
          </a:p>
        </p:txBody>
      </p:sp>
      <p:pic>
        <p:nvPicPr>
          <p:cNvPr id="7" name="Picture 2" descr="logo METH 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23813"/>
            <a:ext cx="17145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347864" y="620688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Качество</a:t>
            </a:r>
            <a:endParaRPr lang="en-US" sz="4400" dirty="0">
              <a:solidFill>
                <a:srgbClr val="60006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" name="Picture 2" descr="C:\Datos\Desktop\Metionina\leave meth pl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229200"/>
            <a:ext cx="1172839" cy="1600668"/>
          </a:xfrm>
          <a:prstGeom prst="rect">
            <a:avLst/>
          </a:prstGeom>
          <a:noFill/>
        </p:spPr>
      </p:pic>
      <p:pic>
        <p:nvPicPr>
          <p:cNvPr id="10" name="4 Imagen" descr="sello IS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732" y="4509120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3 Imagen" descr="sello C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8328" y="4509120"/>
            <a:ext cx="2045940" cy="204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1600"/>
            <a:ext cx="7772400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5400" b="1" dirty="0" smtClean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ru-RU" sz="5400" b="1" dirty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Уровень </a:t>
            </a:r>
            <a:r>
              <a:rPr lang="ru-RU" sz="5400" b="1" dirty="0" smtClean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включения в корма</a:t>
            </a:r>
            <a:endParaRPr lang="en-US" sz="5400" b="1" dirty="0" smtClean="0">
              <a:solidFill>
                <a:srgbClr val="600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55576" y="2492896"/>
            <a:ext cx="7162800" cy="25454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ru-RU" sz="2800" b="1" dirty="0" smtClean="0">
                <a:latin typeface="Segoe UI" pitchFamily="34" charset="0"/>
                <a:cs typeface="Times New Roman" pitchFamily="18" charset="0"/>
              </a:rPr>
              <a:t>MET </a:t>
            </a:r>
            <a:r>
              <a:rPr lang="ru-RU" sz="2800" b="1" dirty="0" smtClean="0">
                <a:latin typeface="Segoe UI" pitchFamily="34" charset="0"/>
                <a:cs typeface="Times New Roman" pitchFamily="18" charset="0"/>
              </a:rPr>
              <a:t>ПЛЮС " может заменить до 1 кг синтетического </a:t>
            </a:r>
            <a:r>
              <a:rPr lang="ru-RU" sz="2800" b="1" dirty="0" err="1" smtClean="0">
                <a:latin typeface="Segoe UI" pitchFamily="34" charset="0"/>
                <a:cs typeface="Times New Roman" pitchFamily="18" charset="0"/>
              </a:rPr>
              <a:t>dl</a:t>
            </a:r>
            <a:r>
              <a:rPr lang="ru-RU" sz="2800" b="1" dirty="0" smtClean="0">
                <a:latin typeface="Segoe UI" pitchFamily="34" charset="0"/>
                <a:cs typeface="Times New Roman" pitchFamily="18" charset="0"/>
              </a:rPr>
              <a:t>-метионина </a:t>
            </a:r>
            <a:r>
              <a:rPr lang="ru-RU" sz="2800" b="1" dirty="0" smtClean="0">
                <a:latin typeface="Segoe UI" pitchFamily="34" charset="0"/>
                <a:cs typeface="Times New Roman" pitchFamily="18" charset="0"/>
              </a:rPr>
              <a:t>в рационе.</a:t>
            </a:r>
          </a:p>
          <a:p>
            <a:pPr marL="0" indent="0" algn="ctr">
              <a:lnSpc>
                <a:spcPct val="130000"/>
              </a:lnSpc>
              <a:buNone/>
            </a:pPr>
            <a:endParaRPr lang="ru-RU" sz="2800" b="1" dirty="0">
              <a:latin typeface="Segoe UI" pitchFamily="34" charset="0"/>
              <a:cs typeface="Times New Roman" pitchFamily="18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ru-RU" sz="2800" b="1" dirty="0">
                <a:latin typeface="Segoe UI" pitchFamily="34" charset="0"/>
                <a:cs typeface="Times New Roman" pitchFamily="18" charset="0"/>
              </a:rPr>
              <a:t>Рекомендуется использовать </a:t>
            </a:r>
            <a:r>
              <a:rPr lang="ru-RU" sz="2800" b="1" dirty="0" smtClean="0">
                <a:latin typeface="Segoe UI" pitchFamily="34" charset="0"/>
                <a:cs typeface="Times New Roman" pitchFamily="18" charset="0"/>
              </a:rPr>
              <a:t>постоянно.</a:t>
            </a:r>
            <a:endParaRPr lang="en-US" sz="2800" b="1" dirty="0" smtClean="0">
              <a:latin typeface="Segoe UI" pitchFamily="34" charset="0"/>
              <a:cs typeface="Times New Roman" pitchFamily="18" charset="0"/>
            </a:endParaRPr>
          </a:p>
        </p:txBody>
      </p:sp>
      <p:pic>
        <p:nvPicPr>
          <p:cNvPr id="4" name="Picture 2" descr="logo METH 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23813"/>
            <a:ext cx="17145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4067944" y="3789040"/>
            <a:ext cx="360040" cy="360040"/>
          </a:xfrm>
          <a:prstGeom prst="ellipse">
            <a:avLst/>
          </a:prstGeom>
          <a:solidFill>
            <a:srgbClr val="600060"/>
          </a:solidFill>
          <a:ln>
            <a:solidFill>
              <a:srgbClr val="600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6 Imagen" descr="sello_dosi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624213"/>
            <a:ext cx="2582863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 METH 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627"/>
            <a:ext cx="5040560" cy="337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5 Grupo"/>
          <p:cNvGrpSpPr/>
          <p:nvPr/>
        </p:nvGrpSpPr>
        <p:grpSpPr>
          <a:xfrm>
            <a:off x="4438030" y="4365104"/>
            <a:ext cx="4670474" cy="2448272"/>
            <a:chOff x="4438030" y="4365104"/>
            <a:chExt cx="4670474" cy="2448272"/>
          </a:xfrm>
        </p:grpSpPr>
        <p:pic>
          <p:nvPicPr>
            <p:cNvPr id="7" name="Picture 2" descr="C:\Datos\Desktop\Metionina\leave meth plu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4365104"/>
              <a:ext cx="971550" cy="1285875"/>
            </a:xfrm>
            <a:prstGeom prst="rect">
              <a:avLst/>
            </a:prstGeom>
            <a:noFill/>
          </p:spPr>
        </p:pic>
        <p:sp>
          <p:nvSpPr>
            <p:cNvPr id="8" name="7 Forma libre"/>
            <p:cNvSpPr/>
            <p:nvPr/>
          </p:nvSpPr>
          <p:spPr>
            <a:xfrm>
              <a:off x="4438030" y="5476946"/>
              <a:ext cx="4670474" cy="1336430"/>
            </a:xfrm>
            <a:custGeom>
              <a:avLst/>
              <a:gdLst>
                <a:gd name="connsiteX0" fmla="*/ 0 w 4670474"/>
                <a:gd name="connsiteY0" fmla="*/ 1336430 h 1336430"/>
                <a:gd name="connsiteX1" fmla="*/ 1364567 w 4670474"/>
                <a:gd name="connsiteY1" fmla="*/ 984738 h 1336430"/>
                <a:gd name="connsiteX2" fmla="*/ 2335237 w 4670474"/>
                <a:gd name="connsiteY2" fmla="*/ 379827 h 1336430"/>
                <a:gd name="connsiteX3" fmla="*/ 3910819 w 4670474"/>
                <a:gd name="connsiteY3" fmla="*/ 98474 h 1336430"/>
                <a:gd name="connsiteX4" fmla="*/ 4670474 w 4670474"/>
                <a:gd name="connsiteY4" fmla="*/ 0 h 1336430"/>
                <a:gd name="connsiteX5" fmla="*/ 4670474 w 4670474"/>
                <a:gd name="connsiteY5" fmla="*/ 0 h 1336430"/>
                <a:gd name="connsiteX6" fmla="*/ 4670474 w 4670474"/>
                <a:gd name="connsiteY6" fmla="*/ 14067 h 13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474" h="1336430">
                  <a:moveTo>
                    <a:pt x="0" y="1336430"/>
                  </a:moveTo>
                  <a:cubicBezTo>
                    <a:pt x="487680" y="1240301"/>
                    <a:pt x="975361" y="1144172"/>
                    <a:pt x="1364567" y="984738"/>
                  </a:cubicBezTo>
                  <a:cubicBezTo>
                    <a:pt x="1753773" y="825304"/>
                    <a:pt x="1910862" y="527538"/>
                    <a:pt x="2335237" y="379827"/>
                  </a:cubicBezTo>
                  <a:cubicBezTo>
                    <a:pt x="2759612" y="232116"/>
                    <a:pt x="3521613" y="161778"/>
                    <a:pt x="3910819" y="98474"/>
                  </a:cubicBezTo>
                  <a:cubicBezTo>
                    <a:pt x="4300025" y="35170"/>
                    <a:pt x="4670474" y="0"/>
                    <a:pt x="4670474" y="0"/>
                  </a:cubicBezTo>
                  <a:lnTo>
                    <a:pt x="4670474" y="0"/>
                  </a:lnTo>
                  <a:lnTo>
                    <a:pt x="4670474" y="14067"/>
                  </a:lnTo>
                </a:path>
              </a:pathLst>
            </a:custGeom>
            <a:noFill/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827584" y="371703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Спасибо за внимание!</a:t>
            </a:r>
            <a:endParaRPr lang="en-US" sz="4000" b="1" dirty="0" smtClean="0">
              <a:solidFill>
                <a:srgbClr val="600060"/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4000" b="1" dirty="0">
              <a:solidFill>
                <a:srgbClr val="60006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600060"/>
                </a:solidFill>
              </a:rPr>
              <a:t>Что такое Мет Плюс</a:t>
            </a:r>
            <a:r>
              <a:rPr lang="en-US" b="1" dirty="0" smtClean="0">
                <a:solidFill>
                  <a:srgbClr val="600060"/>
                </a:solidFill>
              </a:rPr>
              <a:t>:</a:t>
            </a:r>
            <a:endParaRPr lang="en-US" b="1" dirty="0">
              <a:solidFill>
                <a:srgbClr val="60006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1916832"/>
            <a:ext cx="82809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/>
              <a:t>Это сочетание растений и </a:t>
            </a:r>
            <a:r>
              <a:rPr lang="ru-RU" sz="3000" b="1" dirty="0" smtClean="0"/>
              <a:t>экстрактов </a:t>
            </a:r>
            <a:r>
              <a:rPr lang="ru-RU" sz="3000" b="1" dirty="0"/>
              <a:t>морских водорослей, в основном Европейского происхождения с высоким содержанием серы и </a:t>
            </a:r>
            <a:r>
              <a:rPr lang="ru-RU" sz="3000" b="1" dirty="0" smtClean="0"/>
              <a:t>по </a:t>
            </a:r>
            <a:r>
              <a:rPr lang="ru-RU" sz="3000" b="1" dirty="0"/>
              <a:t>биологической </a:t>
            </a:r>
            <a:r>
              <a:rPr lang="ru-RU" sz="3000" b="1" dirty="0" smtClean="0"/>
              <a:t>активности </a:t>
            </a:r>
            <a:r>
              <a:rPr lang="ru-RU" sz="3000" b="1" dirty="0"/>
              <a:t>аналог </a:t>
            </a:r>
            <a:r>
              <a:rPr lang="ru-RU" sz="3000" b="1" dirty="0" smtClean="0"/>
              <a:t>метионина</a:t>
            </a:r>
            <a:r>
              <a:rPr lang="en-US" sz="3000" b="1" dirty="0" smtClean="0"/>
              <a:t>.</a:t>
            </a:r>
          </a:p>
          <a:p>
            <a:pPr algn="ctr"/>
            <a:endParaRPr lang="en-US" sz="3000" b="1" dirty="0" smtClean="0"/>
          </a:p>
          <a:p>
            <a:pPr algn="ctr"/>
            <a:endParaRPr lang="en-US" sz="3000" b="1" dirty="0" smtClean="0"/>
          </a:p>
          <a:p>
            <a:r>
              <a:rPr lang="ru-RU" sz="2800" b="1" dirty="0" smtClean="0"/>
              <a:t>В </a:t>
            </a:r>
            <a:r>
              <a:rPr lang="ru-RU" sz="2800" b="1" dirty="0"/>
              <a:t>рационе питания выступает в качестве </a:t>
            </a:r>
            <a:r>
              <a:rPr lang="ru-RU" sz="2800" b="1" dirty="0" smtClean="0"/>
              <a:t>           адъюванта(помощника)к </a:t>
            </a:r>
            <a:r>
              <a:rPr lang="ru-RU" sz="2800" b="1" dirty="0" smtClean="0"/>
              <a:t>метионину.</a:t>
            </a:r>
            <a:endParaRPr lang="es-ES" sz="2800" b="1" dirty="0" smtClean="0"/>
          </a:p>
          <a:p>
            <a:pPr algn="ctr"/>
            <a:endParaRPr lang="en-US" sz="3000" b="1" dirty="0"/>
          </a:p>
        </p:txBody>
      </p:sp>
      <p:pic>
        <p:nvPicPr>
          <p:cNvPr id="1026" name="Picture 2" descr="logo METH 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23813"/>
            <a:ext cx="17145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atos\Desktop\Metionina\leave meth pl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4661" y="5445224"/>
            <a:ext cx="1014554" cy="138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atos\Desktop\Metionina\leave meth pl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5229200"/>
            <a:ext cx="1172839" cy="160066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Какой </a:t>
            </a:r>
            <a:r>
              <a:rPr lang="ru-RU" b="1" dirty="0" smtClean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помощник</a:t>
            </a:r>
            <a:r>
              <a:rPr lang="en-US" b="1" dirty="0" smtClean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?</a:t>
            </a:r>
            <a:endParaRPr lang="en-US" b="1" dirty="0">
              <a:solidFill>
                <a:srgbClr val="600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99592" y="1988840"/>
            <a:ext cx="748883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b="1" dirty="0" smtClean="0"/>
          </a:p>
          <a:p>
            <a:pPr algn="ctr"/>
            <a:r>
              <a:rPr lang="ru-RU" sz="3000" b="1" dirty="0" smtClean="0"/>
              <a:t>Адъювант </a:t>
            </a:r>
            <a:r>
              <a:rPr lang="ru-RU" sz="3000" b="1" dirty="0"/>
              <a:t>является фактором, который помогает в решении </a:t>
            </a:r>
            <a:r>
              <a:rPr lang="ru-RU" sz="3000" b="1" dirty="0" smtClean="0"/>
              <a:t>проблем </a:t>
            </a:r>
            <a:r>
              <a:rPr lang="ru-RU" sz="3000" b="1" dirty="0"/>
              <a:t>в области питания, здоровья или в </a:t>
            </a:r>
            <a:r>
              <a:rPr lang="ru-RU" sz="3000" b="1" dirty="0" smtClean="0"/>
              <a:t>дополнительных целях.</a:t>
            </a:r>
            <a:endParaRPr lang="en-US" sz="3000" b="1" dirty="0" smtClean="0"/>
          </a:p>
          <a:p>
            <a:pPr algn="ctr"/>
            <a:r>
              <a:rPr lang="en-US" sz="3500" b="1" dirty="0" smtClean="0"/>
              <a:t> </a:t>
            </a:r>
            <a:r>
              <a:rPr lang="ru-RU" sz="3500" b="1" dirty="0"/>
              <a:t>Его </a:t>
            </a:r>
            <a:r>
              <a:rPr lang="ru-RU" sz="3500" b="1" dirty="0" smtClean="0"/>
              <a:t>введение </a:t>
            </a:r>
            <a:r>
              <a:rPr lang="ru-RU" sz="3500" b="1" dirty="0"/>
              <a:t>делает сильнее эффект основного лечения, что позволяет снизить </a:t>
            </a:r>
            <a:r>
              <a:rPr lang="ru-RU" sz="3500" b="1" dirty="0" smtClean="0"/>
              <a:t>дозы.</a:t>
            </a:r>
            <a:endParaRPr lang="en-US" dirty="0"/>
          </a:p>
        </p:txBody>
      </p:sp>
      <p:pic>
        <p:nvPicPr>
          <p:cNvPr id="7" name="Picture 2" descr="logo METH 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23813"/>
            <a:ext cx="17145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4928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Состав </a:t>
            </a:r>
            <a:r>
              <a:rPr lang="en-US" b="1" dirty="0" smtClean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Meth Plus:</a:t>
            </a:r>
            <a:endParaRPr lang="en-US" b="1" dirty="0">
              <a:solidFill>
                <a:srgbClr val="600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6288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600060"/>
              </a:buClr>
              <a:buNone/>
            </a:pPr>
            <a:r>
              <a:rPr lang="ru-RU" b="1" dirty="0"/>
              <a:t>Основные активные компоненты</a:t>
            </a:r>
            <a:r>
              <a:rPr lang="en-US" dirty="0" smtClean="0"/>
              <a:t> : </a:t>
            </a:r>
          </a:p>
          <a:p>
            <a:pPr>
              <a:buClr>
                <a:srgbClr val="600060"/>
              </a:buClr>
              <a:buNone/>
            </a:pPr>
            <a:endParaRPr lang="en-US" dirty="0" smtClean="0"/>
          </a:p>
          <a:p>
            <a:pPr lvl="0">
              <a:buClr>
                <a:srgbClr val="600060"/>
              </a:buClr>
              <a:buFont typeface="Wingdings" pitchFamily="2" charset="2"/>
              <a:buChar char="§"/>
            </a:pPr>
            <a:r>
              <a:rPr lang="ru-RU" b="1" dirty="0" smtClean="0"/>
              <a:t>Экстракты водорослей.</a:t>
            </a:r>
            <a:endParaRPr lang="ru-RU" b="1" dirty="0"/>
          </a:p>
          <a:p>
            <a:pPr lvl="0">
              <a:buClr>
                <a:srgbClr val="600060"/>
              </a:buClr>
              <a:buFont typeface="Wingdings" pitchFamily="2" charset="2"/>
              <a:buChar char="§"/>
            </a:pPr>
            <a:r>
              <a:rPr lang="ru-RU" b="1" dirty="0" smtClean="0"/>
              <a:t>Экстракты бобовых</a:t>
            </a:r>
            <a:endParaRPr lang="ru-RU" b="1" dirty="0"/>
          </a:p>
          <a:p>
            <a:pPr lvl="0">
              <a:buClr>
                <a:srgbClr val="600060"/>
              </a:buClr>
              <a:buFont typeface="Wingdings" pitchFamily="2" charset="2"/>
              <a:buChar char="§"/>
            </a:pPr>
            <a:r>
              <a:rPr lang="ru-RU" b="1" dirty="0" smtClean="0"/>
              <a:t>Экстракты трав и  </a:t>
            </a:r>
            <a:r>
              <a:rPr lang="ru-RU" b="1" dirty="0"/>
              <a:t>растений</a:t>
            </a:r>
            <a:r>
              <a:rPr lang="en-US" b="1" dirty="0" smtClean="0"/>
              <a:t>. </a:t>
            </a:r>
            <a:endParaRPr lang="en-US" b="1" dirty="0"/>
          </a:p>
        </p:txBody>
      </p:sp>
      <p:pic>
        <p:nvPicPr>
          <p:cNvPr id="4" name="Picture 2" descr="logo METH 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23813"/>
            <a:ext cx="17145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atos\Desktop\Metionina\leave meth pl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229200"/>
            <a:ext cx="1172839" cy="1600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58" y="332656"/>
            <a:ext cx="8013577" cy="93610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Как это </a:t>
            </a:r>
            <a:r>
              <a:rPr lang="ru-RU" b="1" dirty="0" smtClean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работает</a:t>
            </a:r>
            <a:endParaRPr lang="en-US" b="1" dirty="0">
              <a:solidFill>
                <a:srgbClr val="60006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2" descr="logo METH 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23813"/>
            <a:ext cx="17145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atos\Desktop\Metionina\leave meth pl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229200"/>
            <a:ext cx="1172839" cy="1600668"/>
          </a:xfrm>
          <a:prstGeom prst="rect">
            <a:avLst/>
          </a:prstGeom>
          <a:noFill/>
        </p:spPr>
      </p:pic>
      <p:sp>
        <p:nvSpPr>
          <p:cNvPr id="6" name="3 CuadroTexto"/>
          <p:cNvSpPr txBox="1"/>
          <p:nvPr/>
        </p:nvSpPr>
        <p:spPr>
          <a:xfrm>
            <a:off x="745222" y="1340768"/>
            <a:ext cx="807525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00060"/>
              </a:buClr>
              <a:buSzPct val="150000"/>
              <a:buFont typeface="Wingdings" pitchFamily="2" charset="2"/>
              <a:buChar char="§"/>
            </a:pPr>
            <a:r>
              <a:rPr lang="ru-RU" sz="2500" b="1" dirty="0"/>
              <a:t>Повышает усвояемость </a:t>
            </a:r>
            <a:r>
              <a:rPr lang="ru-RU" sz="2500" b="1" dirty="0" smtClean="0"/>
              <a:t>сырья </a:t>
            </a:r>
            <a:r>
              <a:rPr lang="ru-RU" sz="2500" b="1" dirty="0"/>
              <a:t>и </a:t>
            </a:r>
            <a:r>
              <a:rPr lang="ru-RU" sz="2500" b="1" dirty="0" smtClean="0"/>
              <a:t>делает</a:t>
            </a:r>
            <a:endParaRPr lang="ru-RU" sz="2500" b="1" dirty="0"/>
          </a:p>
          <a:p>
            <a:pPr>
              <a:buClr>
                <a:srgbClr val="600060"/>
              </a:buClr>
              <a:buSzPct val="150000"/>
            </a:pPr>
            <a:r>
              <a:rPr lang="ru-RU" sz="2500" b="1" dirty="0" smtClean="0"/>
              <a:t>метионин </a:t>
            </a:r>
            <a:r>
              <a:rPr lang="ru-RU" sz="2500" b="1" dirty="0" smtClean="0"/>
              <a:t>из рациона более биологически доступным.</a:t>
            </a:r>
            <a:endParaRPr lang="ru-RU" sz="2500" b="1" dirty="0"/>
          </a:p>
          <a:p>
            <a:pPr>
              <a:buClr>
                <a:srgbClr val="600060"/>
              </a:buClr>
              <a:buSzPct val="150000"/>
              <a:buFont typeface="Wingdings" pitchFamily="2" charset="2"/>
              <a:buChar char="§"/>
            </a:pPr>
            <a:r>
              <a:rPr lang="ru-RU" sz="2500" b="1" dirty="0" err="1"/>
              <a:t>Meth</a:t>
            </a:r>
            <a:r>
              <a:rPr lang="ru-RU" sz="2500" b="1" dirty="0"/>
              <a:t> Плюс улучшает </a:t>
            </a:r>
            <a:r>
              <a:rPr lang="ru-RU" sz="2500" b="1" dirty="0" smtClean="0"/>
              <a:t>почечную </a:t>
            </a:r>
            <a:r>
              <a:rPr lang="ru-RU" sz="2500" b="1" dirty="0"/>
              <a:t>и </a:t>
            </a:r>
            <a:r>
              <a:rPr lang="ru-RU" sz="2500" b="1" dirty="0" smtClean="0"/>
              <a:t>печеночную </a:t>
            </a:r>
            <a:r>
              <a:rPr lang="ru-RU" sz="2500" b="1" dirty="0"/>
              <a:t>активности - помогает сохранить </a:t>
            </a:r>
            <a:r>
              <a:rPr lang="ru-RU" sz="2500" b="1" dirty="0" smtClean="0"/>
              <a:t>плазматический </a:t>
            </a:r>
            <a:r>
              <a:rPr lang="ru-RU" sz="2500" b="1" dirty="0" err="1" smtClean="0"/>
              <a:t>гомоцистеин</a:t>
            </a:r>
            <a:r>
              <a:rPr lang="ru-RU" sz="2500" b="1" dirty="0" smtClean="0"/>
              <a:t> </a:t>
            </a:r>
            <a:r>
              <a:rPr lang="ru-RU" sz="2500" b="1" dirty="0"/>
              <a:t>на нужном уровне.</a:t>
            </a:r>
          </a:p>
          <a:p>
            <a:pPr>
              <a:buClr>
                <a:srgbClr val="600060"/>
              </a:buClr>
              <a:buSzPct val="150000"/>
              <a:buFont typeface="Wingdings" pitchFamily="2" charset="2"/>
              <a:buChar char="§"/>
            </a:pPr>
            <a:r>
              <a:rPr lang="ru-RU" sz="2500" b="1" dirty="0" smtClean="0"/>
              <a:t>Является </a:t>
            </a:r>
            <a:r>
              <a:rPr lang="ru-RU" sz="2500" b="1" dirty="0"/>
              <a:t>источником серы и </a:t>
            </a:r>
            <a:r>
              <a:rPr lang="ru-RU" sz="2500" b="1" dirty="0" err="1" smtClean="0"/>
              <a:t>прометионина</a:t>
            </a:r>
            <a:r>
              <a:rPr lang="ru-RU" sz="2500" b="1" dirty="0" smtClean="0"/>
              <a:t>, </a:t>
            </a:r>
            <a:r>
              <a:rPr lang="ru-RU" sz="2500" b="1" dirty="0"/>
              <a:t>которые принимают участие в обмене </a:t>
            </a:r>
            <a:r>
              <a:rPr lang="ru-RU" sz="2500" b="1" dirty="0" smtClean="0"/>
              <a:t>Метионина.</a:t>
            </a:r>
            <a:endParaRPr lang="ru-RU" sz="2500" b="1" dirty="0"/>
          </a:p>
          <a:p>
            <a:pPr>
              <a:buClr>
                <a:srgbClr val="600060"/>
              </a:buClr>
              <a:buSzPct val="150000"/>
              <a:buFont typeface="Wingdings" pitchFamily="2" charset="2"/>
              <a:buChar char="§"/>
            </a:pPr>
            <a:r>
              <a:rPr lang="ru-RU" sz="2500" b="1" dirty="0" smtClean="0"/>
              <a:t> Витамины </a:t>
            </a:r>
            <a:r>
              <a:rPr lang="ru-RU" sz="2500" b="1" dirty="0"/>
              <a:t>группы </a:t>
            </a:r>
            <a:r>
              <a:rPr lang="ru-RU" sz="2500" b="1" dirty="0" smtClean="0"/>
              <a:t>В</a:t>
            </a:r>
            <a:endParaRPr lang="ru-RU" sz="2500" b="1" dirty="0"/>
          </a:p>
          <a:p>
            <a:pPr>
              <a:buClr>
                <a:srgbClr val="600060"/>
              </a:buClr>
              <a:buSzPct val="150000"/>
              <a:buFont typeface="Wingdings" pitchFamily="2" charset="2"/>
              <a:buChar char="§"/>
            </a:pPr>
            <a:r>
              <a:rPr lang="ru-RU" sz="2500" b="1" dirty="0" smtClean="0"/>
              <a:t> </a:t>
            </a:r>
            <a:r>
              <a:rPr lang="ru-RU" sz="2500" b="1" dirty="0" err="1" smtClean="0"/>
              <a:t>Аспаргиновая</a:t>
            </a:r>
            <a:r>
              <a:rPr lang="ru-RU" sz="2500" b="1" dirty="0" smtClean="0"/>
              <a:t> </a:t>
            </a:r>
            <a:r>
              <a:rPr lang="ru-RU" sz="2500" b="1" dirty="0"/>
              <a:t>кислота</a:t>
            </a:r>
          </a:p>
          <a:p>
            <a:pPr>
              <a:buClr>
                <a:srgbClr val="600060"/>
              </a:buClr>
              <a:buSzPct val="150000"/>
              <a:buFont typeface="Wingdings" pitchFamily="2" charset="2"/>
              <a:buChar char="§"/>
            </a:pPr>
            <a:r>
              <a:rPr lang="ru-RU" sz="2500" b="1" dirty="0" smtClean="0"/>
              <a:t> </a:t>
            </a:r>
            <a:r>
              <a:rPr lang="ru-RU" sz="2500" b="1" dirty="0"/>
              <a:t>Метил (CH3) Группы Доноров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43608" y="836712"/>
            <a:ext cx="777686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Эффект Мет Плюс и </a:t>
            </a:r>
            <a:r>
              <a:rPr lang="ru-RU" sz="2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синтетического DL-метионина </a:t>
            </a:r>
            <a:r>
              <a:rPr lang="ru-RU" sz="22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на производительность бройлеров</a:t>
            </a:r>
            <a:endParaRPr lang="en-US" sz="2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defRPr/>
            </a:pPr>
            <a:r>
              <a:rPr lang="en-US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IRTA (</a:t>
            </a:r>
            <a:r>
              <a:rPr lang="ru-RU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Государственный научно-Исследовательский Центр Сельского хозяйства и Продовольствия</a:t>
            </a:r>
            <a:r>
              <a:rPr lang="en-US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  <a:endParaRPr lang="en-US" sz="2500" b="1" dirty="0" smtClean="0"/>
          </a:p>
          <a:p>
            <a:pPr>
              <a:defRPr/>
            </a:pPr>
            <a:endParaRPr lang="en-US" sz="1500" b="1" dirty="0" smtClean="0"/>
          </a:p>
          <a:p>
            <a:pPr>
              <a:defRPr/>
            </a:pPr>
            <a:r>
              <a:rPr lang="en-US" sz="4000" b="1" dirty="0" smtClean="0">
                <a:solidFill>
                  <a:srgbClr val="BC2E42"/>
                </a:solidFill>
                <a:latin typeface="Aharoni" pitchFamily="2" charset="-79"/>
                <a:cs typeface="Aharoni" pitchFamily="2" charset="-79"/>
              </a:rPr>
              <a:t>IRTA</a:t>
            </a:r>
            <a:r>
              <a:rPr lang="ru-RU" sz="2500" b="1" dirty="0" smtClean="0"/>
              <a:t> -Государственный </a:t>
            </a:r>
            <a:r>
              <a:rPr lang="ru-RU" sz="2500" b="1" dirty="0"/>
              <a:t>научно-Исследовательский Центр Сельского хозяйства и </a:t>
            </a:r>
            <a:r>
              <a:rPr lang="ru-RU" sz="2500" b="1" dirty="0" smtClean="0"/>
              <a:t>Продовольствия насчитывает </a:t>
            </a:r>
            <a:r>
              <a:rPr lang="ru-RU" sz="2500" b="1" dirty="0"/>
              <a:t>17 экспериментальных станций и сотрудничает с главными Вузами в Испании</a:t>
            </a:r>
            <a:r>
              <a:rPr lang="en-US" sz="2500" b="1" dirty="0" smtClean="0"/>
              <a:t>.</a:t>
            </a:r>
            <a:endParaRPr lang="en-US" sz="2500" b="1" dirty="0"/>
          </a:p>
        </p:txBody>
      </p:sp>
      <p:pic>
        <p:nvPicPr>
          <p:cNvPr id="3" name="Picture 2" descr="logo METH 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23813"/>
            <a:ext cx="1214289" cy="81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atos\Desktop\Metionina\logo-IR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45224"/>
            <a:ext cx="2445663" cy="1224136"/>
          </a:xfrm>
          <a:prstGeom prst="rect">
            <a:avLst/>
          </a:prstGeom>
          <a:noFill/>
        </p:spPr>
      </p:pic>
      <p:pic>
        <p:nvPicPr>
          <p:cNvPr id="6" name="3 Imagen" descr="imagen_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2366" y="4225148"/>
            <a:ext cx="2281634" cy="263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35934"/>
              </p:ext>
            </p:extLst>
          </p:nvPr>
        </p:nvGraphicFramePr>
        <p:xfrm>
          <a:off x="467544" y="1628800"/>
          <a:ext cx="8280917" cy="4208291"/>
        </p:xfrm>
        <a:graphic>
          <a:graphicData uri="http://schemas.openxmlformats.org/drawingml/2006/table">
            <a:tbl>
              <a:tblPr/>
              <a:tblGrid>
                <a:gridCol w="1872206"/>
                <a:gridCol w="1512168"/>
                <a:gridCol w="1584178"/>
                <a:gridCol w="1802167"/>
                <a:gridCol w="1510198"/>
              </a:tblGrid>
              <a:tr h="15320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ВКЛЮЧЕНИЕ СТАВКА, %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ЖИВАЯ МАССА, г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ADG,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среднесуточный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привес</a:t>
                      </a:r>
                      <a:r>
                        <a:rPr lang="es-E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g/d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FCR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конверсия корма</a:t>
                      </a:r>
                      <a:r>
                        <a:rPr lang="es-E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(g/g</a:t>
                      </a: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8471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ROSS </a:t>
                      </a:r>
                      <a:r>
                        <a:rPr lang="es-E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308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-кросс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------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21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2669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21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66,72</a:t>
                      </a:r>
                    </a:p>
                  </a:txBody>
                  <a:tcPr marL="9525" marR="21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1,565</a:t>
                      </a:r>
                    </a:p>
                  </a:txBody>
                  <a:tcPr marL="9525" marR="21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4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Контроль</a:t>
                      </a:r>
                      <a:endParaRPr lang="es-ES" sz="2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DL-</a:t>
                      </a:r>
                      <a:r>
                        <a:rPr lang="es-ES" sz="2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Methionine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9525" marR="21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2997</a:t>
                      </a:r>
                    </a:p>
                  </a:txBody>
                  <a:tcPr marL="9525" marR="21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73,9</a:t>
                      </a:r>
                    </a:p>
                  </a:txBody>
                  <a:tcPr marL="9525" marR="21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1,600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21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471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METH PLUS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9525" marR="21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3040</a:t>
                      </a:r>
                    </a:p>
                  </a:txBody>
                  <a:tcPr marL="9525" marR="21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75,0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21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1,603</a:t>
                      </a:r>
                    </a:p>
                  </a:txBody>
                  <a:tcPr marL="9525" marR="21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15399" name="5 CuadroTexto"/>
          <p:cNvSpPr txBox="1">
            <a:spLocks noChangeArrowheads="1"/>
          </p:cNvSpPr>
          <p:nvPr/>
        </p:nvSpPr>
        <p:spPr bwMode="auto">
          <a:xfrm>
            <a:off x="683568" y="6105172"/>
            <a:ext cx="7920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Segoe UI" pitchFamily="34" charset="0"/>
                <a:cs typeface="Segoe UI" pitchFamily="34" charset="0"/>
              </a:rPr>
              <a:t>1 кг DL-метионин </a:t>
            </a:r>
            <a:r>
              <a:rPr lang="ru-RU" b="1" dirty="0" smtClean="0">
                <a:latin typeface="Segoe UI" pitchFamily="34" charset="0"/>
                <a:cs typeface="Segoe UI" pitchFamily="34" charset="0"/>
              </a:rPr>
              <a:t>заменен </a:t>
            </a:r>
            <a:r>
              <a:rPr lang="ru-RU" b="1" dirty="0" smtClean="0">
                <a:latin typeface="Segoe UI" pitchFamily="34" charset="0"/>
                <a:cs typeface="Segoe UI" pitchFamily="34" charset="0"/>
              </a:rPr>
              <a:t>на Мет </a:t>
            </a:r>
            <a:r>
              <a:rPr lang="ru-RU" b="1" dirty="0">
                <a:latin typeface="Segoe UI" pitchFamily="34" charset="0"/>
                <a:cs typeface="Segoe UI" pitchFamily="34" charset="0"/>
              </a:rPr>
              <a:t>Плюс</a:t>
            </a:r>
            <a:endParaRPr lang="en-US" sz="20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Picture 2" descr="logo METH 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23813"/>
            <a:ext cx="17145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123728" y="332656"/>
            <a:ext cx="63367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Эффект </a:t>
            </a:r>
            <a:r>
              <a:rPr lang="ru-RU" sz="2500" b="1" dirty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растительного или синтетического </a:t>
            </a:r>
            <a:r>
              <a:rPr lang="ru-RU" sz="2500" b="1" dirty="0" smtClean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метионина на </a:t>
            </a:r>
            <a:r>
              <a:rPr lang="ru-RU" sz="2500" b="1" dirty="0">
                <a:solidFill>
                  <a:srgbClr val="600060"/>
                </a:solidFill>
                <a:latin typeface="Aharoni" pitchFamily="2" charset="-79"/>
                <a:cs typeface="Aharoni" pitchFamily="2" charset="-79"/>
              </a:rPr>
              <a:t>производительность бройлеров</a:t>
            </a:r>
            <a:endParaRPr lang="en-US" sz="2500" dirty="0">
              <a:solidFill>
                <a:srgbClr val="60006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1988840"/>
            <a:ext cx="723284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/>
              <a:t>Эффект </a:t>
            </a:r>
            <a:r>
              <a:rPr lang="ru-RU" sz="2400" b="1" dirty="0"/>
              <a:t>Мет Плюс и </a:t>
            </a:r>
            <a:r>
              <a:rPr lang="ru-RU" sz="2400" b="1" dirty="0" smtClean="0"/>
              <a:t>синтетического DL-метионина на </a:t>
            </a:r>
            <a:r>
              <a:rPr lang="ru-RU" sz="2400" b="1" dirty="0"/>
              <a:t>производительности </a:t>
            </a:r>
            <a:r>
              <a:rPr lang="ru-RU" sz="2400" b="1" dirty="0" smtClean="0"/>
              <a:t>кур-несушек</a:t>
            </a:r>
            <a:endParaRPr lang="ru-RU" sz="2400" b="1" dirty="0"/>
          </a:p>
          <a:p>
            <a:pPr>
              <a:defRPr/>
            </a:pPr>
            <a:endParaRPr lang="ru-RU" sz="2400" b="1" dirty="0"/>
          </a:p>
          <a:p>
            <a:pPr>
              <a:defRPr/>
            </a:pPr>
            <a:r>
              <a:rPr lang="ru-RU" sz="2400" b="1" dirty="0"/>
              <a:t>LIPTOSA &amp; AGAS Фермы, Испания 2012</a:t>
            </a:r>
          </a:p>
          <a:p>
            <a:pPr>
              <a:defRPr/>
            </a:pPr>
            <a:r>
              <a:rPr lang="ru-RU" sz="2400" b="1" dirty="0"/>
              <a:t>Один из нескольких </a:t>
            </a:r>
            <a:r>
              <a:rPr lang="ru-RU" sz="2400" b="1" dirty="0" smtClean="0"/>
              <a:t>проектов</a:t>
            </a:r>
            <a:r>
              <a:rPr lang="ru-RU" sz="2400" b="1" dirty="0"/>
              <a:t>, </a:t>
            </a:r>
            <a:r>
              <a:rPr lang="ru-RU" sz="2400" b="1" dirty="0" smtClean="0"/>
              <a:t>выполненных </a:t>
            </a:r>
            <a:r>
              <a:rPr lang="ru-RU" sz="2400" b="1" dirty="0" smtClean="0"/>
              <a:t>в течении 2-х лет</a:t>
            </a:r>
            <a:r>
              <a:rPr lang="ru-RU" sz="2400" b="1" dirty="0" smtClean="0"/>
              <a:t> </a:t>
            </a:r>
            <a:r>
              <a:rPr lang="ru-RU" sz="2400" b="1" dirty="0" smtClean="0"/>
              <a:t>в ходе </a:t>
            </a:r>
            <a:r>
              <a:rPr lang="ru-RU" sz="2400" b="1" dirty="0"/>
              <a:t>полевых </a:t>
            </a:r>
            <a:r>
              <a:rPr lang="ru-RU" sz="2400" b="1" dirty="0" smtClean="0"/>
              <a:t>испытаний.</a:t>
            </a:r>
            <a:endParaRPr lang="en-US" sz="2400" b="1" dirty="0"/>
          </a:p>
          <a:p>
            <a:pPr>
              <a:defRPr/>
            </a:pPr>
            <a:endParaRPr lang="en-US" dirty="0"/>
          </a:p>
        </p:txBody>
      </p:sp>
      <p:pic>
        <p:nvPicPr>
          <p:cNvPr id="3" name="Picture 2" descr="logo METH 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23813"/>
            <a:ext cx="17145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atos\Desktop\Metionina\índ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085184"/>
            <a:ext cx="3848100" cy="1190625"/>
          </a:xfrm>
          <a:prstGeom prst="rect">
            <a:avLst/>
          </a:prstGeom>
          <a:noFill/>
        </p:spPr>
      </p:pic>
      <p:pic>
        <p:nvPicPr>
          <p:cNvPr id="7" name="5 Imagen" descr="imagen_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388222"/>
            <a:ext cx="2140314" cy="246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956</Words>
  <Application>Microsoft Office PowerPoint</Application>
  <PresentationFormat>Экран (4:3)</PresentationFormat>
  <Paragraphs>190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Tema de Office</vt:lpstr>
      <vt:lpstr>Презентация PowerPoint</vt:lpstr>
      <vt:lpstr>Презентация PowerPoint</vt:lpstr>
      <vt:lpstr>Что такое Мет Плюс:</vt:lpstr>
      <vt:lpstr>Какой помощник?</vt:lpstr>
      <vt:lpstr>Состав Meth Plus:</vt:lpstr>
      <vt:lpstr>Как это работает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 по применению</vt:lpstr>
      <vt:lpstr>Как это работает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Образование Метионина</vt:lpstr>
      <vt:lpstr>Как это работает.</vt:lpstr>
      <vt:lpstr>Презентация PowerPoint</vt:lpstr>
      <vt:lpstr> Уровень включения в корма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Ewa</dc:creator>
  <cp:lastModifiedBy>Vagif Bayramov</cp:lastModifiedBy>
  <cp:revision>236</cp:revision>
  <dcterms:created xsi:type="dcterms:W3CDTF">2013-11-07T15:44:10Z</dcterms:created>
  <dcterms:modified xsi:type="dcterms:W3CDTF">2014-02-18T11:03:05Z</dcterms:modified>
</cp:coreProperties>
</file>